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3"/>
  </p:notesMasterIdLst>
  <p:handoutMasterIdLst>
    <p:handoutMasterId r:id="rId34"/>
  </p:handoutMasterIdLst>
  <p:sldIdLst>
    <p:sldId id="256" r:id="rId2"/>
    <p:sldId id="257" r:id="rId3"/>
    <p:sldId id="258" r:id="rId4"/>
    <p:sldId id="292" r:id="rId5"/>
    <p:sldId id="275" r:id="rId6"/>
    <p:sldId id="298" r:id="rId7"/>
    <p:sldId id="294" r:id="rId8"/>
    <p:sldId id="262" r:id="rId9"/>
    <p:sldId id="290" r:id="rId10"/>
    <p:sldId id="299" r:id="rId11"/>
    <p:sldId id="263" r:id="rId12"/>
    <p:sldId id="286" r:id="rId13"/>
    <p:sldId id="278" r:id="rId14"/>
    <p:sldId id="287" r:id="rId15"/>
    <p:sldId id="279" r:id="rId16"/>
    <p:sldId id="280" r:id="rId17"/>
    <p:sldId id="300" r:id="rId18"/>
    <p:sldId id="301" r:id="rId19"/>
    <p:sldId id="270" r:id="rId20"/>
    <p:sldId id="288" r:id="rId21"/>
    <p:sldId id="285" r:id="rId22"/>
    <p:sldId id="284" r:id="rId23"/>
    <p:sldId id="283" r:id="rId24"/>
    <p:sldId id="282" r:id="rId25"/>
    <p:sldId id="281" r:id="rId26"/>
    <p:sldId id="276" r:id="rId27"/>
    <p:sldId id="297" r:id="rId28"/>
    <p:sldId id="302" r:id="rId29"/>
    <p:sldId id="303" r:id="rId30"/>
    <p:sldId id="295" r:id="rId31"/>
    <p:sldId id="269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83B2B1C-8C48-1B43-8BA8-0C8FE0EFFEAB}">
          <p14:sldIdLst>
            <p14:sldId id="256"/>
            <p14:sldId id="257"/>
            <p14:sldId id="258"/>
            <p14:sldId id="292"/>
            <p14:sldId id="275"/>
            <p14:sldId id="298"/>
            <p14:sldId id="294"/>
            <p14:sldId id="262"/>
            <p14:sldId id="290"/>
            <p14:sldId id="299"/>
            <p14:sldId id="263"/>
            <p14:sldId id="286"/>
            <p14:sldId id="278"/>
            <p14:sldId id="287"/>
            <p14:sldId id="279"/>
            <p14:sldId id="280"/>
            <p14:sldId id="300"/>
            <p14:sldId id="301"/>
            <p14:sldId id="270"/>
            <p14:sldId id="288"/>
            <p14:sldId id="285"/>
            <p14:sldId id="284"/>
            <p14:sldId id="283"/>
            <p14:sldId id="282"/>
            <p14:sldId id="281"/>
            <p14:sldId id="276"/>
            <p14:sldId id="297"/>
            <p14:sldId id="302"/>
            <p14:sldId id="303"/>
            <p14:sldId id="295"/>
            <p14:sldId id="269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DBDA00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340"/>
    <p:restoredTop sz="93197"/>
  </p:normalViewPr>
  <p:slideViewPr>
    <p:cSldViewPr snapToGrid="0">
      <p:cViewPr>
        <p:scale>
          <a:sx n="107" d="100"/>
          <a:sy n="107" d="100"/>
        </p:scale>
        <p:origin x="224" y="3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howGuides="1">
      <p:cViewPr varScale="1">
        <p:scale>
          <a:sx n="97" d="100"/>
          <a:sy n="97" d="100"/>
        </p:scale>
        <p:origin x="4328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01157EA-6CA1-278B-EC38-8D2DBCC5E0A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6F9DD2E-24DC-4D05-5682-63D521CEF7D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03DCC3-2245-0349-8DBA-08C56CFC30DD}" type="datetimeFigureOut">
              <a:rPr lang="en-US" smtClean="0"/>
              <a:t>7/27/23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CDAD14-DC70-8D19-8A95-65FDA8A009F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4F06E4-7F3E-0B5A-A2AA-24CAAC7540A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CD06C1-9621-704A-8E9C-9C0708640A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633372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4B0265-8D09-0C47-BFF8-0A3CE33E0613}" type="datetimeFigureOut">
              <a:rPr lang="en-US" smtClean="0"/>
              <a:t>7/28/23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D319F2-0FC8-1D4A-841A-8EB46C7B74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3939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D319F2-0FC8-1D4A-841A-8EB46C7B740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29901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D319F2-0FC8-1D4A-841A-8EB46C7B740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2699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D319F2-0FC8-1D4A-841A-8EB46C7B740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99191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D319F2-0FC8-1D4A-841A-8EB46C7B740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7942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D319F2-0FC8-1D4A-841A-8EB46C7B740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751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D319F2-0FC8-1D4A-841A-8EB46C7B740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001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D319F2-0FC8-1D4A-841A-8EB46C7B740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9272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D319F2-0FC8-1D4A-841A-8EB46C7B740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99822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D319F2-0FC8-1D4A-841A-8EB46C7B740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1967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D319F2-0FC8-1D4A-841A-8EB46C7B740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98415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D319F2-0FC8-1D4A-841A-8EB46C7B740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203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D319F2-0FC8-1D4A-841A-8EB46C7B740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90797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D319F2-0FC8-1D4A-841A-8EB46C7B740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0951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D319F2-0FC8-1D4A-841A-8EB46C7B740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84239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D319F2-0FC8-1D4A-841A-8EB46C7B740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21024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D319F2-0FC8-1D4A-841A-8EB46C7B740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91075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D319F2-0FC8-1D4A-841A-8EB46C7B740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938015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D319F2-0FC8-1D4A-841A-8EB46C7B740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20986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D319F2-0FC8-1D4A-841A-8EB46C7B740A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13549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D319F2-0FC8-1D4A-841A-8EB46C7B740A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18031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D319F2-0FC8-1D4A-841A-8EB46C7B740A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42436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D319F2-0FC8-1D4A-841A-8EB46C7B740A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6956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D319F2-0FC8-1D4A-841A-8EB46C7B740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04538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D319F2-0FC8-1D4A-841A-8EB46C7B740A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36606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D319F2-0FC8-1D4A-841A-8EB46C7B740A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7172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D319F2-0FC8-1D4A-841A-8EB46C7B740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0539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D319F2-0FC8-1D4A-841A-8EB46C7B740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1688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D319F2-0FC8-1D4A-841A-8EB46C7B740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0509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D319F2-0FC8-1D4A-841A-8EB46C7B740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7477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D319F2-0FC8-1D4A-841A-8EB46C7B740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3443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D319F2-0FC8-1D4A-841A-8EB46C7B740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8138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jpe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F54784-7981-3521-57EE-BC3501A8282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9" y="2889741"/>
            <a:ext cx="5369170" cy="914400"/>
          </a:xfrm>
        </p:spPr>
        <p:txBody>
          <a:bodyPr anchor="b"/>
          <a:lstStyle>
            <a:lvl1pPr algn="l">
              <a:defRPr sz="500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63BA41E-C1C2-14DA-5C18-A38AEB7EDAE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9" y="3926034"/>
            <a:ext cx="5369170" cy="685800"/>
          </a:xfrm>
        </p:spPr>
        <p:txBody>
          <a:bodyPr lIns="0" tIns="0" rIns="0" bIns="0" anchor="t"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Subtitle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0EA1C49-7C61-888D-F5C3-5249BE2615F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" y="6076498"/>
            <a:ext cx="2378673" cy="502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608572D-31A1-2503-56FD-679B0C7718F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" y="530042"/>
            <a:ext cx="2662670" cy="554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38281A1-FD92-89BB-B17C-9E160FF94AE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9" y="4733727"/>
            <a:ext cx="1828800" cy="415636"/>
          </a:xfrm>
        </p:spPr>
        <p:txBody>
          <a:bodyPr wrap="square" lIns="0" tIns="0" rIns="0" bIns="0" anchor="t"/>
          <a:lstStyle>
            <a:lvl1pPr marL="0" indent="0">
              <a:buNone/>
              <a:defRPr sz="2400"/>
            </a:lvl1pPr>
          </a:lstStyle>
          <a:p>
            <a:pPr lvl="0"/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4131885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/3_Sl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C55FA97E-D6BC-7357-2019-919CDB30A0F4}"/>
              </a:ext>
            </a:extLst>
          </p:cNvPr>
          <p:cNvSpPr/>
          <p:nvPr userDrawn="1"/>
        </p:nvSpPr>
        <p:spPr>
          <a:xfrm>
            <a:off x="8132064" y="-1"/>
            <a:ext cx="405993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683B1F-6EE2-D36E-DB15-7F343909625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999" y="262094"/>
            <a:ext cx="7488836" cy="488113"/>
          </a:xfrm>
        </p:spPr>
        <p:txBody>
          <a:bodyPr/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3F3F11-FB15-26E4-17CC-D4906E6104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0998" y="910156"/>
            <a:ext cx="7488837" cy="52943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C75EAE-EC31-9F31-B046-3DADEA4E07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56519" y="6356350"/>
            <a:ext cx="15544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E1A4ECE-78DA-3545-A2B9-2B3EF9615B8E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08DA74-105F-5C15-C176-742105F4FCD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6364481"/>
            <a:ext cx="1554480" cy="323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C3367AE-4DB1-CC2E-1331-98EB92742428}"/>
              </a:ext>
            </a:extLst>
          </p:cNvPr>
          <p:cNvCxnSpPr>
            <a:cxnSpLocks/>
          </p:cNvCxnSpPr>
          <p:nvPr userDrawn="1"/>
        </p:nvCxnSpPr>
        <p:spPr>
          <a:xfrm>
            <a:off x="8379502" y="807218"/>
            <a:ext cx="343118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69BE82A0-245C-A30F-DD25-B99D88B7E5D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379502" y="910156"/>
            <a:ext cx="3431189" cy="529437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53137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/3_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C55FA97E-D6BC-7357-2019-919CDB30A0F4}"/>
              </a:ext>
            </a:extLst>
          </p:cNvPr>
          <p:cNvSpPr/>
          <p:nvPr userDrawn="1"/>
        </p:nvSpPr>
        <p:spPr>
          <a:xfrm>
            <a:off x="8132064" y="-1"/>
            <a:ext cx="4059936" cy="68580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683B1F-6EE2-D36E-DB15-7F343909625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999" y="262094"/>
            <a:ext cx="7488836" cy="488113"/>
          </a:xfrm>
        </p:spPr>
        <p:txBody>
          <a:bodyPr/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3F3F11-FB15-26E4-17CC-D4906E6104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0998" y="910156"/>
            <a:ext cx="7488837" cy="52943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C75EAE-EC31-9F31-B046-3DADEA4E07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56519" y="6356350"/>
            <a:ext cx="15544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E1A4ECE-78DA-3545-A2B9-2B3EF9615B8E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08DA74-105F-5C15-C176-742105F4FCD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6364481"/>
            <a:ext cx="1554480" cy="323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C3367AE-4DB1-CC2E-1331-98EB92742428}"/>
              </a:ext>
            </a:extLst>
          </p:cNvPr>
          <p:cNvCxnSpPr>
            <a:cxnSpLocks/>
          </p:cNvCxnSpPr>
          <p:nvPr userDrawn="1"/>
        </p:nvCxnSpPr>
        <p:spPr>
          <a:xfrm>
            <a:off x="8379502" y="807218"/>
            <a:ext cx="343118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69BE82A0-245C-A30F-DD25-B99D88B7E5D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379502" y="910156"/>
            <a:ext cx="3431189" cy="529437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90350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_Brus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red and white flag&#10;&#10;Description automatically generated with low confidence">
            <a:extLst>
              <a:ext uri="{FF2B5EF4-FFF2-40B4-BE49-F238E27FC236}">
                <a16:creationId xmlns:a16="http://schemas.microsoft.com/office/drawing/2014/main" id="{2E727C1C-8234-C38D-C6FA-48F80F1D90D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1132" t="4445" r="9628" b="2203"/>
          <a:stretch/>
        </p:blipFill>
        <p:spPr>
          <a:xfrm rot="5400000">
            <a:off x="4723326" y="-610676"/>
            <a:ext cx="6858000" cy="80793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420ABE-F693-2923-85AE-93E77E8BFC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38"/>
            <a:ext cx="3571708" cy="2852737"/>
          </a:xfrm>
        </p:spPr>
        <p:txBody>
          <a:bodyPr anchor="b"/>
          <a:lstStyle>
            <a:lvl1pPr>
              <a:defRPr sz="5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1CE6A8-52F9-0437-4B1C-8B7CCD384146}"/>
              </a:ext>
            </a:extLst>
          </p:cNvPr>
          <p:cNvSpPr txBox="1"/>
          <p:nvPr userDrawn="1"/>
        </p:nvSpPr>
        <p:spPr>
          <a:xfrm>
            <a:off x="13979471" y="1906292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378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rims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F54784-7981-3521-57EE-BC3501A8282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9" y="2889741"/>
            <a:ext cx="5369170" cy="914400"/>
          </a:xfrm>
        </p:spPr>
        <p:txBody>
          <a:bodyPr anchor="b"/>
          <a:lstStyle>
            <a:lvl1pPr algn="l">
              <a:defRPr sz="500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63BA41E-C1C2-14DA-5C18-A38AEB7EDAE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9" y="3926034"/>
            <a:ext cx="5369170" cy="685800"/>
          </a:xfrm>
        </p:spPr>
        <p:txBody>
          <a:bodyPr lIns="0" tIns="0" rIns="0" bIns="0" anchor="t"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38281A1-FD92-89BB-B17C-9E160FF94AE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9" y="4733727"/>
            <a:ext cx="1828800" cy="415636"/>
          </a:xfrm>
        </p:spPr>
        <p:txBody>
          <a:bodyPr wrap="square" lIns="0" tIns="0" rIns="0" bIns="0" anchor="t"/>
          <a:lstStyle>
            <a:lvl1pPr marL="0" indent="0">
              <a:buNone/>
              <a:defRPr sz="2400"/>
            </a:lvl1pPr>
          </a:lstStyle>
          <a:p>
            <a:pPr lvl="0"/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27190905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F54784-7981-3521-57EE-BC3501A8282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9" y="2889741"/>
            <a:ext cx="5369170" cy="914400"/>
          </a:xfrm>
        </p:spPr>
        <p:txBody>
          <a:bodyPr anchor="b"/>
          <a:lstStyle>
            <a:lvl1pPr algn="l">
              <a:defRPr sz="500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63BA41E-C1C2-14DA-5C18-A38AEB7EDAE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9" y="3926034"/>
            <a:ext cx="5369170" cy="685800"/>
          </a:xfrm>
        </p:spPr>
        <p:txBody>
          <a:bodyPr lIns="0" tIns="0" rIns="0" bIns="0" anchor="t"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Subtitle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0EA1C49-7C61-888D-F5C3-5249BE2615F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" y="6076498"/>
            <a:ext cx="2378673" cy="502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608572D-31A1-2503-56FD-679B0C7718F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" y="530042"/>
            <a:ext cx="2662670" cy="554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38281A1-FD92-89BB-B17C-9E160FF94AE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9" y="4733727"/>
            <a:ext cx="1828800" cy="415636"/>
          </a:xfrm>
        </p:spPr>
        <p:txBody>
          <a:bodyPr wrap="square" lIns="0" tIns="0" rIns="0" bIns="0" anchor="t"/>
          <a:lstStyle>
            <a:lvl1pPr marL="0" indent="0">
              <a:buNone/>
              <a:defRPr sz="2400"/>
            </a:lvl1pPr>
          </a:lstStyle>
          <a:p>
            <a:pPr lvl="0"/>
            <a:r>
              <a:rPr lang="en-US" dirty="0"/>
              <a:t>Date</a:t>
            </a:r>
          </a:p>
        </p:txBody>
      </p:sp>
      <p:pic>
        <p:nvPicPr>
          <p:cNvPr id="15" name="Picture 14" descr="Background pattern&#10;&#10;Description automatically generated">
            <a:extLst>
              <a:ext uri="{FF2B5EF4-FFF2-40B4-BE49-F238E27FC236}">
                <a16:creationId xmlns:a16="http://schemas.microsoft.com/office/drawing/2014/main" id="{92C09C68-C2AC-D5BA-2F0F-4AD1A0B9BA1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b="1763"/>
          <a:stretch/>
        </p:blipFill>
        <p:spPr>
          <a:xfrm rot="16200000">
            <a:off x="5714999" y="380996"/>
            <a:ext cx="6858003" cy="6096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5474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Brushstrok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red and white flag&#10;&#10;Description automatically generated with low confidence">
            <a:extLst>
              <a:ext uri="{FF2B5EF4-FFF2-40B4-BE49-F238E27FC236}">
                <a16:creationId xmlns:a16="http://schemas.microsoft.com/office/drawing/2014/main" id="{0C1982A5-C398-54FD-E0C8-32B9B63A9AC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812" t="17046" r="1307" b="2202"/>
          <a:stretch/>
        </p:blipFill>
        <p:spPr>
          <a:xfrm rot="5400000">
            <a:off x="5875046" y="541051"/>
            <a:ext cx="6858002" cy="577590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2F54784-7981-3521-57EE-BC3501A8282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9" y="2889741"/>
            <a:ext cx="5369170" cy="914400"/>
          </a:xfrm>
        </p:spPr>
        <p:txBody>
          <a:bodyPr anchor="b"/>
          <a:lstStyle>
            <a:lvl1pPr algn="l">
              <a:defRPr sz="500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63BA41E-C1C2-14DA-5C18-A38AEB7EDAE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9" y="3926034"/>
            <a:ext cx="5369170" cy="685800"/>
          </a:xfrm>
        </p:spPr>
        <p:txBody>
          <a:bodyPr lIns="0" tIns="0" rIns="0" bIns="0" anchor="t"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Subtitle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0EA1C49-7C61-888D-F5C3-5249BE2615F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" y="6076498"/>
            <a:ext cx="2378673" cy="502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608572D-31A1-2503-56FD-679B0C7718F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" y="530042"/>
            <a:ext cx="2662670" cy="554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38281A1-FD92-89BB-B17C-9E160FF94AE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9" y="4733727"/>
            <a:ext cx="1828800" cy="415636"/>
          </a:xfrm>
        </p:spPr>
        <p:txBody>
          <a:bodyPr wrap="square" lIns="0" tIns="0" rIns="0" bIns="0" anchor="t"/>
          <a:lstStyle>
            <a:lvl1pPr marL="0" indent="0">
              <a:buNone/>
              <a:defRPr sz="2400"/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9EEBD0-61B8-07D0-F6CC-DCF530EC43B0}"/>
              </a:ext>
            </a:extLst>
          </p:cNvPr>
          <p:cNvSpPr txBox="1"/>
          <p:nvPr userDrawn="1"/>
        </p:nvSpPr>
        <p:spPr>
          <a:xfrm>
            <a:off x="5391397" y="106878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37914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683B1F-6EE2-D36E-DB15-7F34390962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3F3F11-FB15-26E4-17CC-D4906E6104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99254F-4941-4A28-7CC2-58FF60A682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C75EAE-EC31-9F31-B046-3DADEA4E07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A4ECE-78DA-3545-A2B9-2B3EF9615B8E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08DA74-105F-5C15-C176-742105F4FCD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6364481"/>
            <a:ext cx="1554480" cy="323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57774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/2_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C55FA97E-D6BC-7357-2019-919CDB30A0F4}"/>
              </a:ext>
            </a:extLst>
          </p:cNvPr>
          <p:cNvSpPr/>
          <p:nvPr userDrawn="1"/>
        </p:nvSpPr>
        <p:spPr>
          <a:xfrm>
            <a:off x="6096000" y="-1"/>
            <a:ext cx="6096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683B1F-6EE2-D36E-DB15-7F343909625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262094"/>
            <a:ext cx="5486400" cy="502920"/>
          </a:xfrm>
        </p:spPr>
        <p:txBody>
          <a:bodyPr/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3F3F11-FB15-26E4-17CC-D4906E6104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0999" y="910156"/>
            <a:ext cx="5486400" cy="52943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C75EAE-EC31-9F31-B046-3DADEA4E07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56519" y="6356350"/>
            <a:ext cx="15544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E1A4ECE-78DA-3545-A2B9-2B3EF9615B8E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08DA74-105F-5C15-C176-742105F4FCD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6364481"/>
            <a:ext cx="1554480" cy="323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C3367AE-4DB1-CC2E-1331-98EB92742428}"/>
              </a:ext>
            </a:extLst>
          </p:cNvPr>
          <p:cNvCxnSpPr>
            <a:cxnSpLocks/>
          </p:cNvCxnSpPr>
          <p:nvPr userDrawn="1"/>
        </p:nvCxnSpPr>
        <p:spPr>
          <a:xfrm>
            <a:off x="6324599" y="807218"/>
            <a:ext cx="54864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69BE82A0-245C-A30F-DD25-B99D88B7E5D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24599" y="910156"/>
            <a:ext cx="5486400" cy="529437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3308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/2_Sl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C55FA97E-D6BC-7357-2019-919CDB30A0F4}"/>
              </a:ext>
            </a:extLst>
          </p:cNvPr>
          <p:cNvSpPr/>
          <p:nvPr userDrawn="1"/>
        </p:nvSpPr>
        <p:spPr>
          <a:xfrm>
            <a:off x="6096000" y="-1"/>
            <a:ext cx="6096000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683B1F-6EE2-D36E-DB15-7F343909625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262094"/>
            <a:ext cx="5486400" cy="502920"/>
          </a:xfrm>
        </p:spPr>
        <p:txBody>
          <a:bodyPr/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3F3F11-FB15-26E4-17CC-D4906E6104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0999" y="910156"/>
            <a:ext cx="5486400" cy="52943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C75EAE-EC31-9F31-B046-3DADEA4E07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56519" y="6356350"/>
            <a:ext cx="15544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E1A4ECE-78DA-3545-A2B9-2B3EF9615B8E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08DA74-105F-5C15-C176-742105F4FCD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6364481"/>
            <a:ext cx="1554480" cy="323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C3367AE-4DB1-CC2E-1331-98EB92742428}"/>
              </a:ext>
            </a:extLst>
          </p:cNvPr>
          <p:cNvCxnSpPr>
            <a:cxnSpLocks/>
          </p:cNvCxnSpPr>
          <p:nvPr userDrawn="1"/>
        </p:nvCxnSpPr>
        <p:spPr>
          <a:xfrm>
            <a:off x="6324599" y="807218"/>
            <a:ext cx="54864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69BE82A0-245C-A30F-DD25-B99D88B7E5D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24599" y="910156"/>
            <a:ext cx="5486400" cy="529437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55765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/2_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C55FA97E-D6BC-7357-2019-919CDB30A0F4}"/>
              </a:ext>
            </a:extLst>
          </p:cNvPr>
          <p:cNvSpPr/>
          <p:nvPr userDrawn="1"/>
        </p:nvSpPr>
        <p:spPr>
          <a:xfrm>
            <a:off x="6096000" y="-1"/>
            <a:ext cx="6096000" cy="685800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683B1F-6EE2-D36E-DB15-7F343909625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262094"/>
            <a:ext cx="5486400" cy="502920"/>
          </a:xfrm>
        </p:spPr>
        <p:txBody>
          <a:bodyPr/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3F3F11-FB15-26E4-17CC-D4906E6104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0999" y="910156"/>
            <a:ext cx="5486400" cy="52943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C75EAE-EC31-9F31-B046-3DADEA4E07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56519" y="6356350"/>
            <a:ext cx="1554480" cy="365125"/>
          </a:xfrm>
        </p:spPr>
        <p:txBody>
          <a:bodyPr/>
          <a:lstStyle/>
          <a:p>
            <a:fld id="{4E1A4ECE-78DA-3545-A2B9-2B3EF9615B8E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08DA74-105F-5C15-C176-742105F4FCD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6364481"/>
            <a:ext cx="1554480" cy="323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C3367AE-4DB1-CC2E-1331-98EB92742428}"/>
              </a:ext>
            </a:extLst>
          </p:cNvPr>
          <p:cNvCxnSpPr>
            <a:cxnSpLocks/>
          </p:cNvCxnSpPr>
          <p:nvPr userDrawn="1"/>
        </p:nvCxnSpPr>
        <p:spPr>
          <a:xfrm>
            <a:off x="6324599" y="807218"/>
            <a:ext cx="54864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69BE82A0-245C-A30F-DD25-B99D88B7E5D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24599" y="910156"/>
            <a:ext cx="5486400" cy="529437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00636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/3_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C55FA97E-D6BC-7357-2019-919CDB30A0F4}"/>
              </a:ext>
            </a:extLst>
          </p:cNvPr>
          <p:cNvSpPr/>
          <p:nvPr userDrawn="1"/>
        </p:nvSpPr>
        <p:spPr>
          <a:xfrm>
            <a:off x="8132064" y="-1"/>
            <a:ext cx="4059936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683B1F-6EE2-D36E-DB15-7F343909625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999" y="262094"/>
            <a:ext cx="7488836" cy="488113"/>
          </a:xfrm>
        </p:spPr>
        <p:txBody>
          <a:bodyPr/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3F3F11-FB15-26E4-17CC-D4906E6104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0998" y="910156"/>
            <a:ext cx="7488837" cy="52943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C75EAE-EC31-9F31-B046-3DADEA4E07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56519" y="6356350"/>
            <a:ext cx="15544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E1A4ECE-78DA-3545-A2B9-2B3EF9615B8E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08DA74-105F-5C15-C176-742105F4FCD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6364481"/>
            <a:ext cx="1554480" cy="323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C3367AE-4DB1-CC2E-1331-98EB92742428}"/>
              </a:ext>
            </a:extLst>
          </p:cNvPr>
          <p:cNvCxnSpPr>
            <a:cxnSpLocks/>
          </p:cNvCxnSpPr>
          <p:nvPr userDrawn="1"/>
        </p:nvCxnSpPr>
        <p:spPr>
          <a:xfrm>
            <a:off x="8379502" y="807218"/>
            <a:ext cx="343118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69BE82A0-245C-A30F-DD25-B99D88B7E5D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379502" y="910156"/>
            <a:ext cx="3431189" cy="529437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29021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4D41218-9D04-050D-4479-BD20B4CDA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62094"/>
            <a:ext cx="11430000" cy="50292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257268-C365-9318-94BA-8F1CEADA2F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910156"/>
            <a:ext cx="11429999" cy="529746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424301-2CFC-D58E-5724-5C45145DD8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76162" y="6356350"/>
            <a:ext cx="80396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  <a:latin typeface="Manrope" pitchFamily="2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2D2967-3888-82AA-FE6A-97C18D8018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56519" y="6356350"/>
            <a:ext cx="15544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  <a:latin typeface="Manrope" pitchFamily="2" charset="0"/>
                <a:cs typeface="Arial" panose="020B0604020202020204" pitchFamily="34" charset="0"/>
              </a:defRPr>
            </a:lvl1pPr>
          </a:lstStyle>
          <a:p>
            <a:fld id="{4E1A4ECE-78DA-3545-A2B9-2B3EF9615B8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4117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49" r:id="rId3"/>
    <p:sldLayoutId id="2147483668" r:id="rId4"/>
    <p:sldLayoutId id="2147483650" r:id="rId5"/>
    <p:sldLayoutId id="2147483662" r:id="rId6"/>
    <p:sldLayoutId id="2147483663" r:id="rId7"/>
    <p:sldLayoutId id="2147483664" r:id="rId8"/>
    <p:sldLayoutId id="2147483665" r:id="rId9"/>
    <p:sldLayoutId id="2147483667" r:id="rId10"/>
    <p:sldLayoutId id="2147483666" r:id="rId11"/>
    <p:sldLayoutId id="214748365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Georgia" panose="02040502050405020303" pitchFamily="18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Manrope" pitchFamily="2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Manrope" pitchFamily="2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Manrope" pitchFamily="2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Manrope" pitchFamily="2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Manrope" pitchFamily="2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8.png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7.png"/><Relationship Id="rId5" Type="http://schemas.openxmlformats.org/officeDocument/2006/relationships/image" Target="../media/image39.png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6.png"/><Relationship Id="rId4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0.png"/><Relationship Id="rId5" Type="http://schemas.openxmlformats.org/officeDocument/2006/relationships/image" Target="../media/image36.png"/><Relationship Id="rId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jp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svg"/><Relationship Id="rId13" Type="http://schemas.openxmlformats.org/officeDocument/2006/relationships/image" Target="../media/image53.png"/><Relationship Id="rId3" Type="http://schemas.openxmlformats.org/officeDocument/2006/relationships/image" Target="../media/image54.png"/><Relationship Id="rId7" Type="http://schemas.openxmlformats.org/officeDocument/2006/relationships/image" Target="../media/image57.png"/><Relationship Id="rId12" Type="http://schemas.openxmlformats.org/officeDocument/2006/relationships/image" Target="../media/image62.sv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jpeg"/><Relationship Id="rId11" Type="http://schemas.openxmlformats.org/officeDocument/2006/relationships/image" Target="../media/image61.png"/><Relationship Id="rId5" Type="http://schemas.openxmlformats.org/officeDocument/2006/relationships/image" Target="../media/image52.jpg"/><Relationship Id="rId10" Type="http://schemas.openxmlformats.org/officeDocument/2006/relationships/image" Target="../media/image60.svg"/><Relationship Id="rId4" Type="http://schemas.openxmlformats.org/officeDocument/2006/relationships/image" Target="../media/image55.png"/><Relationship Id="rId9" Type="http://schemas.openxmlformats.org/officeDocument/2006/relationships/image" Target="../media/image5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AE1EE89-949B-58D8-880B-17DDBA6B85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599" y="1708637"/>
            <a:ext cx="5369170" cy="2365668"/>
          </a:xfrm>
        </p:spPr>
        <p:txBody>
          <a:bodyPr/>
          <a:lstStyle/>
          <a:p>
            <a:r>
              <a:rPr lang="en-US" sz="4800" dirty="0"/>
              <a:t>Computational principles of cultural learning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75F39985-CCDD-9CAF-D39A-2FBB5A3CD0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599" y="4196198"/>
            <a:ext cx="5369170" cy="415636"/>
          </a:xfrm>
        </p:spPr>
        <p:txBody>
          <a:bodyPr/>
          <a:lstStyle/>
          <a:p>
            <a:r>
              <a:rPr lang="en-US" dirty="0"/>
              <a:t>Xavier Roberts-</a:t>
            </a:r>
            <a:r>
              <a:rPr lang="en-US" dirty="0" err="1"/>
              <a:t>Gaal</a:t>
            </a:r>
            <a:r>
              <a:rPr lang="en-US" dirty="0"/>
              <a:t>, </a:t>
            </a:r>
            <a:r>
              <a:rPr lang="en-US" dirty="0" err="1"/>
              <a:t>CogSci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A317832-A46F-6E4A-8B27-E04AE15B83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9599" y="4733727"/>
            <a:ext cx="1828800" cy="415636"/>
          </a:xfrm>
        </p:spPr>
        <p:txBody>
          <a:bodyPr/>
          <a:lstStyle/>
          <a:p>
            <a:r>
              <a:rPr lang="en-US" dirty="0"/>
              <a:t>28/7/2023</a:t>
            </a:r>
          </a:p>
        </p:txBody>
      </p:sp>
    </p:spTree>
    <p:extLst>
      <p:ext uri="{BB962C8B-B14F-4D97-AF65-F5344CB8AC3E}">
        <p14:creationId xmlns:p14="http://schemas.microsoft.com/office/powerpoint/2010/main" val="30426983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person&#10;&#10;Description automatically generated">
            <a:extLst>
              <a:ext uri="{FF2B5EF4-FFF2-40B4-BE49-F238E27FC236}">
                <a16:creationId xmlns:a16="http://schemas.microsoft.com/office/drawing/2014/main" id="{BC0A74A4-E3E8-F5F4-2485-50E9BFC577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126" y="3453114"/>
            <a:ext cx="2447636" cy="2759364"/>
          </a:xfrm>
          <a:prstGeom prst="rect">
            <a:avLst/>
          </a:prstGeom>
        </p:spPr>
      </p:pic>
      <p:pic>
        <p:nvPicPr>
          <p:cNvPr id="8" name="Picture 7" descr="A drawing of a diagram&#10;&#10;Description automatically generated">
            <a:extLst>
              <a:ext uri="{FF2B5EF4-FFF2-40B4-BE49-F238E27FC236}">
                <a16:creationId xmlns:a16="http://schemas.microsoft.com/office/drawing/2014/main" id="{3583BDB2-913D-A618-1943-7B571D936E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1010" y="3456414"/>
            <a:ext cx="2692400" cy="2159000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CE2CD5C8-E57D-A45E-279E-45D937F62A08}"/>
              </a:ext>
            </a:extLst>
          </p:cNvPr>
          <p:cNvGrpSpPr/>
          <p:nvPr/>
        </p:nvGrpSpPr>
        <p:grpSpPr>
          <a:xfrm>
            <a:off x="7211272" y="2640420"/>
            <a:ext cx="2776826" cy="3706731"/>
            <a:chOff x="6854389" y="2237621"/>
            <a:chExt cx="3359960" cy="4485144"/>
          </a:xfrm>
        </p:grpSpPr>
        <p:pic>
          <p:nvPicPr>
            <p:cNvPr id="10" name="Picture 9" descr="A diagram of a bar&#10;&#10;Description automatically generated">
              <a:extLst>
                <a:ext uri="{FF2B5EF4-FFF2-40B4-BE49-F238E27FC236}">
                  <a16:creationId xmlns:a16="http://schemas.microsoft.com/office/drawing/2014/main" id="{C6AFCEF7-8B72-BE02-A49A-28D84CFCDF9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913635" y="2237621"/>
              <a:ext cx="3200400" cy="345440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90FFD53-DE5B-AFCC-BFC8-31CCFA1A1555}"/>
                </a:ext>
              </a:extLst>
            </p:cNvPr>
            <p:cNvSpPr txBox="1"/>
            <p:nvPr/>
          </p:nvSpPr>
          <p:spPr>
            <a:xfrm>
              <a:off x="9362525" y="5368856"/>
              <a:ext cx="393405" cy="558615"/>
            </a:xfrm>
            <a:prstGeom prst="rect">
              <a:avLst/>
            </a:prstGeom>
            <a:noFill/>
          </p:spPr>
          <p:txBody>
            <a:bodyPr wrap="square" anchor="t">
              <a:spAutoFit/>
            </a:bodyPr>
            <a:lstStyle/>
            <a:p>
              <a:r>
                <a:rPr lang="el-GR" sz="2400" b="1" dirty="0">
                  <a:solidFill>
                    <a:srgbClr val="00FF00"/>
                  </a:solidFill>
                  <a:effectLst/>
                  <a:latin typeface="Manrope ExtraBold" pitchFamily="2" charset="0"/>
                </a:rPr>
                <a:t>κ</a:t>
              </a:r>
              <a:endParaRPr lang="en-US" sz="2400" b="1" dirty="0">
                <a:solidFill>
                  <a:srgbClr val="00FF00"/>
                </a:solidFill>
                <a:latin typeface="Manrope ExtraBold" pitchFamily="2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902E419-5294-F8B0-F0C4-2F4B9E2F6619}"/>
                </a:ext>
              </a:extLst>
            </p:cNvPr>
            <p:cNvSpPr txBox="1"/>
            <p:nvPr/>
          </p:nvSpPr>
          <p:spPr>
            <a:xfrm>
              <a:off x="8364093" y="5368856"/>
              <a:ext cx="393405" cy="558615"/>
            </a:xfrm>
            <a:prstGeom prst="rect">
              <a:avLst/>
            </a:prstGeom>
            <a:noFill/>
          </p:spPr>
          <p:txBody>
            <a:bodyPr wrap="square" anchor="t">
              <a:spAutoFit/>
            </a:bodyPr>
            <a:lstStyle/>
            <a:p>
              <a:r>
                <a:rPr lang="el-GR" sz="2400" b="1" dirty="0">
                  <a:solidFill>
                    <a:srgbClr val="0000FF"/>
                  </a:solidFill>
                  <a:effectLst/>
                  <a:latin typeface="Manrope ExtraBold" pitchFamily="2" charset="0"/>
                </a:rPr>
                <a:t>λ</a:t>
              </a:r>
              <a:endParaRPr lang="en-US" sz="2400" b="1" dirty="0">
                <a:solidFill>
                  <a:srgbClr val="0000FF"/>
                </a:solidFill>
                <a:latin typeface="Manrope ExtraBold" pitchFamily="2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5E78D2B-CE80-960B-F067-F2CE83C02119}"/>
                </a:ext>
              </a:extLst>
            </p:cNvPr>
            <p:cNvSpPr txBox="1"/>
            <p:nvPr/>
          </p:nvSpPr>
          <p:spPr>
            <a:xfrm>
              <a:off x="7905673" y="6015187"/>
              <a:ext cx="1310246" cy="707578"/>
            </a:xfrm>
            <a:prstGeom prst="rect">
              <a:avLst/>
            </a:prstGeom>
            <a:noFill/>
          </p:spPr>
          <p:txBody>
            <a:bodyPr wrap="square" anchor="t">
              <a:spAutoFit/>
            </a:bodyPr>
            <a:lstStyle/>
            <a:p>
              <a:pPr algn="ctr"/>
              <a:r>
                <a:rPr lang="en-US" sz="1600" b="1" dirty="0">
                  <a:effectLst/>
                  <a:latin typeface="Manrope SemiBold" pitchFamily="2" charset="0"/>
                </a:rPr>
                <a:t>MB </a:t>
              </a:r>
            </a:p>
            <a:p>
              <a:pPr algn="ctr"/>
              <a:r>
                <a:rPr lang="en-US" sz="1600" b="1" dirty="0">
                  <a:effectLst/>
                  <a:latin typeface="Manrope SemiBold" pitchFamily="2" charset="0"/>
                </a:rPr>
                <a:t>cost</a:t>
              </a:r>
              <a:endParaRPr lang="en-US" sz="1600" dirty="0">
                <a:latin typeface="Manrope" pitchFamily="2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C926674-A78D-F6F3-AB76-620DCCB481A2}"/>
                </a:ext>
              </a:extLst>
            </p:cNvPr>
            <p:cNvSpPr txBox="1"/>
            <p:nvPr/>
          </p:nvSpPr>
          <p:spPr>
            <a:xfrm>
              <a:off x="7365662" y="5368857"/>
              <a:ext cx="393405" cy="558615"/>
            </a:xfrm>
            <a:prstGeom prst="rect">
              <a:avLst/>
            </a:prstGeom>
            <a:noFill/>
          </p:spPr>
          <p:txBody>
            <a:bodyPr wrap="square" anchor="t">
              <a:spAutoFit/>
            </a:bodyPr>
            <a:lstStyle/>
            <a:p>
              <a:r>
                <a:rPr lang="el-GR" sz="2400" b="1" dirty="0">
                  <a:latin typeface="Manrope SemiBold" pitchFamily="2" charset="0"/>
                </a:rPr>
                <a:t>Δ</a:t>
              </a:r>
              <a:endParaRPr lang="en-US" sz="2400" b="1" dirty="0">
                <a:solidFill>
                  <a:srgbClr val="00FF00"/>
                </a:solidFill>
                <a:latin typeface="Manrope ExtraBold" pitchFamily="2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EDC0E35-5A7C-EA0B-A7D4-0E3FD01FB6C0}"/>
                </a:ext>
              </a:extLst>
            </p:cNvPr>
            <p:cNvSpPr txBox="1"/>
            <p:nvPr/>
          </p:nvSpPr>
          <p:spPr>
            <a:xfrm>
              <a:off x="6854389" y="6015186"/>
              <a:ext cx="1310246" cy="409650"/>
            </a:xfrm>
            <a:prstGeom prst="rect">
              <a:avLst/>
            </a:prstGeom>
            <a:noFill/>
          </p:spPr>
          <p:txBody>
            <a:bodyPr wrap="square" anchor="t">
              <a:spAutoFit/>
            </a:bodyPr>
            <a:lstStyle/>
            <a:p>
              <a:pPr algn="ctr"/>
              <a:r>
                <a:rPr lang="en-US" sz="1600" b="1" dirty="0">
                  <a:effectLst/>
                  <a:latin typeface="Manrope SemiBold" pitchFamily="2" charset="0"/>
                </a:rPr>
                <a:t>Volatility</a:t>
              </a:r>
              <a:endParaRPr lang="en-US" sz="1600" dirty="0">
                <a:latin typeface="Manrope" pitchFamily="2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40A815E-6597-F4D2-C03C-807E98B2E255}"/>
                </a:ext>
              </a:extLst>
            </p:cNvPr>
            <p:cNvSpPr txBox="1"/>
            <p:nvPr/>
          </p:nvSpPr>
          <p:spPr>
            <a:xfrm>
              <a:off x="8904103" y="6015187"/>
              <a:ext cx="1310246" cy="707578"/>
            </a:xfrm>
            <a:prstGeom prst="rect">
              <a:avLst/>
            </a:prstGeom>
            <a:noFill/>
          </p:spPr>
          <p:txBody>
            <a:bodyPr wrap="square" anchor="t">
              <a:spAutoFit/>
            </a:bodyPr>
            <a:lstStyle/>
            <a:p>
              <a:pPr algn="ctr"/>
              <a:r>
                <a:rPr lang="en-US" sz="1600" b="1" dirty="0">
                  <a:effectLst/>
                  <a:latin typeface="Manrope SemiBold" pitchFamily="2" charset="0"/>
                </a:rPr>
                <a:t>IL</a:t>
              </a:r>
            </a:p>
            <a:p>
              <a:pPr algn="ctr"/>
              <a:r>
                <a:rPr lang="en-US" sz="1600" b="1" dirty="0">
                  <a:effectLst/>
                  <a:latin typeface="Manrope SemiBold" pitchFamily="2" charset="0"/>
                </a:rPr>
                <a:t>cost</a:t>
              </a:r>
              <a:endParaRPr lang="en-US" sz="1600" dirty="0">
                <a:latin typeface="Manrope" pitchFamily="2" charset="0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0C83A5E-4D51-AE36-C7F0-30516D632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this model, we observe how MF, MB, and IL agents compete under different learning conditions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709B4A-60DD-50DA-2A25-78D31D9ACF4C}"/>
              </a:ext>
            </a:extLst>
          </p:cNvPr>
          <p:cNvSpPr txBox="1"/>
          <p:nvPr/>
        </p:nvSpPr>
        <p:spPr>
          <a:xfrm>
            <a:off x="550126" y="1724502"/>
            <a:ext cx="5443284" cy="18466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000" b="1" dirty="0">
                <a:latin typeface="Manrope" pitchFamily="2" charset="0"/>
              </a:rPr>
              <a:t>We introduce</a:t>
            </a:r>
            <a:r>
              <a:rPr lang="en-US" sz="2000" b="1" dirty="0">
                <a:solidFill>
                  <a:schemeClr val="accent5"/>
                </a:solidFill>
                <a:latin typeface="Manrope" pitchFamily="2" charset="0"/>
              </a:rPr>
              <a:t> </a:t>
            </a:r>
            <a:r>
              <a:rPr lang="en-US" sz="2000" b="1" dirty="0">
                <a:solidFill>
                  <a:schemeClr val="accent5"/>
                </a:solidFill>
                <a:latin typeface="Manrope ExtraBold" pitchFamily="2" charset="0"/>
              </a:rPr>
              <a:t>model-based learners</a:t>
            </a:r>
            <a:r>
              <a:rPr lang="en-US" sz="2000" dirty="0">
                <a:latin typeface="Manrope ExtraBold" pitchFamily="2" charset="0"/>
              </a:rPr>
              <a:t>,</a:t>
            </a:r>
            <a:r>
              <a:rPr lang="en-US" sz="2000" b="1" dirty="0">
                <a:latin typeface="Manrope ExtraBold" pitchFamily="2" charset="0"/>
              </a:rPr>
              <a:t> </a:t>
            </a:r>
            <a:r>
              <a:rPr lang="en-US" sz="2000" dirty="0">
                <a:latin typeface="Manrope" pitchFamily="2" charset="0"/>
              </a:rPr>
              <a:t>which pay a cost (</a:t>
            </a:r>
            <a:r>
              <a:rPr lang="el-GR" sz="2000" dirty="0">
                <a:effectLst/>
                <a:latin typeface="Manrope" pitchFamily="2" charset="0"/>
              </a:rPr>
              <a:t>λ</a:t>
            </a:r>
            <a:r>
              <a:rPr lang="en-US" sz="2000" dirty="0">
                <a:effectLst/>
                <a:latin typeface="Manrope" pitchFamily="2" charset="0"/>
              </a:rPr>
              <a:t>) to learn the environment’s structure and infer goals</a:t>
            </a:r>
          </a:p>
          <a:p>
            <a:pPr algn="l"/>
            <a:endParaRPr lang="en-US" sz="2000" b="1" dirty="0">
              <a:latin typeface="Manrope" pitchFamily="2" charset="0"/>
            </a:endParaRPr>
          </a:p>
          <a:p>
            <a:pPr algn="l"/>
            <a:r>
              <a:rPr lang="en-US" sz="2000" dirty="0">
                <a:solidFill>
                  <a:srgbClr val="0000FF"/>
                </a:solidFill>
                <a:latin typeface="Manrope ExtraBold" pitchFamily="2" charset="0"/>
              </a:rPr>
              <a:t>MB</a:t>
            </a:r>
            <a:r>
              <a:rPr lang="en-US" sz="2000" b="1" dirty="0">
                <a:latin typeface="Manrope ExtraBold" pitchFamily="2" charset="0"/>
              </a:rPr>
              <a:t> </a:t>
            </a:r>
            <a:r>
              <a:rPr lang="en-US" sz="2000" dirty="0">
                <a:latin typeface="Manrope" pitchFamily="2" charset="0"/>
              </a:rPr>
              <a:t>are partially immune from environmental shocks, but can copy the wrong goal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D7C1C1-7FDB-59B9-1486-37CCF61E1225}"/>
              </a:ext>
            </a:extLst>
          </p:cNvPr>
          <p:cNvSpPr txBox="1"/>
          <p:nvPr/>
        </p:nvSpPr>
        <p:spPr>
          <a:xfrm>
            <a:off x="6367716" y="1724502"/>
            <a:ext cx="5443284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000" dirty="0">
                <a:latin typeface="Manrope" pitchFamily="2" charset="0"/>
              </a:rPr>
              <a:t>We vary three parameters: volatility, and individual and model-based learning costs</a:t>
            </a:r>
          </a:p>
        </p:txBody>
      </p:sp>
    </p:spTree>
    <p:extLst>
      <p:ext uri="{BB962C8B-B14F-4D97-AF65-F5344CB8AC3E}">
        <p14:creationId xmlns:p14="http://schemas.microsoft.com/office/powerpoint/2010/main" val="19314729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1BC8C-D35A-2DEB-BA15-908616254B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employ a Moran process</a:t>
            </a:r>
          </a:p>
        </p:txBody>
      </p:sp>
      <p:pic>
        <p:nvPicPr>
          <p:cNvPr id="5" name="Content Placeholder 4" descr="A diagram of a death-birth cycle&#10;&#10;Description automatically generated">
            <a:extLst>
              <a:ext uri="{FF2B5EF4-FFF2-40B4-BE49-F238E27FC236}">
                <a16:creationId xmlns:a16="http://schemas.microsoft.com/office/drawing/2014/main" id="{4B7D3261-A589-96B8-9378-F6CDF875CA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81000" y="3208847"/>
            <a:ext cx="7488238" cy="2723677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A02A9D2-26DB-47C8-EFFC-E3AB0F03B986}"/>
              </a:ext>
            </a:extLst>
          </p:cNvPr>
          <p:cNvSpPr txBox="1"/>
          <p:nvPr/>
        </p:nvSpPr>
        <p:spPr>
          <a:xfrm>
            <a:off x="690862" y="1092074"/>
            <a:ext cx="6861844" cy="177490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 sz="2000" b="1" dirty="0">
                <a:latin typeface="Manrope ExtraBold" pitchFamily="2" charset="0"/>
              </a:rPr>
              <a:t>A Moran process…</a:t>
            </a:r>
            <a:endParaRPr lang="en-US" sz="1600" dirty="0">
              <a:latin typeface="Manrope" pitchFamily="2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000" dirty="0">
              <a:latin typeface="Manrope" pitchFamily="2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1" dirty="0">
                <a:latin typeface="Manrope ExtraBold" pitchFamily="2" charset="0"/>
              </a:rPr>
              <a:t>Stochastic: </a:t>
            </a:r>
            <a:r>
              <a:rPr lang="en-US" dirty="0">
                <a:latin typeface="Manrope" pitchFamily="2" charset="0"/>
              </a:rPr>
              <a:t>finite population, one random death/generation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1" dirty="0">
                <a:latin typeface="Manrope ExtraBold" pitchFamily="2" charset="0"/>
              </a:rPr>
              <a:t>Selection:</a:t>
            </a:r>
            <a:r>
              <a:rPr lang="en-US" dirty="0">
                <a:latin typeface="Manrope" pitchFamily="2" charset="0"/>
              </a:rPr>
              <a:t> parents reproduce with P = </a:t>
            </a:r>
            <a:r>
              <a:rPr lang="en-US" dirty="0" err="1">
                <a:latin typeface="Manrope" pitchFamily="2" charset="0"/>
              </a:rPr>
              <a:t>softmax</a:t>
            </a:r>
            <a:r>
              <a:rPr lang="en-US" dirty="0">
                <a:latin typeface="Manrope" pitchFamily="2" charset="0"/>
              </a:rPr>
              <a:t>(payoff)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1" dirty="0">
                <a:latin typeface="Manrope ExtraBold" pitchFamily="2" charset="0"/>
              </a:rPr>
              <a:t>Mutation:</a:t>
            </a:r>
            <a:r>
              <a:rPr lang="en-US" dirty="0">
                <a:latin typeface="Manrope" pitchFamily="2" charset="0"/>
              </a:rPr>
              <a:t> children inherit/acquire* the parents’ type, with a small chance of acquiring a random type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1" dirty="0">
                <a:latin typeface="Manrope ExtraBold" pitchFamily="2" charset="0"/>
              </a:rPr>
              <a:t>Volatility:</a:t>
            </a:r>
            <a:r>
              <a:rPr lang="en-US" dirty="0">
                <a:latin typeface="Manrope" pitchFamily="2" charset="0"/>
              </a:rPr>
              <a:t> chance of shock between each generation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B833EAB-D1C6-90FF-4D37-1DAFDE6518C7}"/>
              </a:ext>
            </a:extLst>
          </p:cNvPr>
          <p:cNvSpPr txBox="1"/>
          <p:nvPr/>
        </p:nvSpPr>
        <p:spPr>
          <a:xfrm>
            <a:off x="8465127" y="1092074"/>
            <a:ext cx="3298028" cy="177490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 sz="2000" b="1" dirty="0">
                <a:latin typeface="Manrope ExtraBold" pitchFamily="2" charset="0"/>
              </a:rPr>
              <a:t>…repeated many times</a:t>
            </a:r>
            <a:endParaRPr lang="en-US" sz="1600" dirty="0">
              <a:latin typeface="Manrope" pitchFamily="2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000" dirty="0">
              <a:latin typeface="Manrope" pitchFamily="2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latin typeface="Manrope" pitchFamily="2" charset="0"/>
              </a:rPr>
              <a:t>Thousands of simulations with different seeds and parameters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latin typeface="Manrope" pitchFamily="2" charset="0"/>
              </a:rPr>
              <a:t>Fully reproducible code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83DB85B-8535-4DD2-2FE5-04F9C032342D}"/>
              </a:ext>
            </a:extLst>
          </p:cNvPr>
          <p:cNvGrpSpPr/>
          <p:nvPr/>
        </p:nvGrpSpPr>
        <p:grpSpPr>
          <a:xfrm>
            <a:off x="8900068" y="3456631"/>
            <a:ext cx="2428145" cy="1681790"/>
            <a:chOff x="8822983" y="3009962"/>
            <a:chExt cx="2428145" cy="168179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FB31971B-A4D3-065E-32E1-82D71E45340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827" r="11279" b="5258"/>
            <a:stretch/>
          </p:blipFill>
          <p:spPr>
            <a:xfrm>
              <a:off x="8822983" y="3009962"/>
              <a:ext cx="1806575" cy="1189987"/>
            </a:xfrm>
            <a:prstGeom prst="rect">
              <a:avLst/>
            </a:prstGeom>
            <a:ln>
              <a:solidFill>
                <a:schemeClr val="accent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471B56E-0004-EE0A-DABF-1EB1CDC41F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113" r="11702" b="5550"/>
            <a:stretch/>
          </p:blipFill>
          <p:spPr>
            <a:xfrm>
              <a:off x="9167061" y="3274548"/>
              <a:ext cx="1628776" cy="1078477"/>
            </a:xfrm>
            <a:prstGeom prst="rect">
              <a:avLst/>
            </a:prstGeom>
            <a:ln>
              <a:solidFill>
                <a:schemeClr val="accent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EBA8DFA-FDDC-59BA-45D0-6EA4B0CA8D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042" r="11063" b="5258"/>
            <a:stretch/>
          </p:blipFill>
          <p:spPr>
            <a:xfrm>
              <a:off x="9444553" y="3501765"/>
              <a:ext cx="1806575" cy="1189987"/>
            </a:xfrm>
            <a:prstGeom prst="rect">
              <a:avLst/>
            </a:prstGeom>
            <a:ln>
              <a:solidFill>
                <a:schemeClr val="accent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3A14F9E-57FF-C5B3-843E-297CB86639C4}"/>
              </a:ext>
            </a:extLst>
          </p:cNvPr>
          <p:cNvGrpSpPr/>
          <p:nvPr/>
        </p:nvGrpSpPr>
        <p:grpSpPr>
          <a:xfrm>
            <a:off x="2422317" y="5854389"/>
            <a:ext cx="4162045" cy="280299"/>
            <a:chOff x="807850" y="3651978"/>
            <a:chExt cx="4162045" cy="280299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5ACA6269-EEC8-2502-448A-A240C5534555}"/>
                </a:ext>
              </a:extLst>
            </p:cNvPr>
            <p:cNvGrpSpPr/>
            <p:nvPr/>
          </p:nvGrpSpPr>
          <p:grpSpPr>
            <a:xfrm>
              <a:off x="3439680" y="3651978"/>
              <a:ext cx="1530215" cy="280299"/>
              <a:chOff x="5465706" y="3587276"/>
              <a:chExt cx="1851560" cy="280299"/>
            </a:xfrm>
          </p:grpSpPr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BA53DAF-E35B-DB55-B901-69A02E70D317}"/>
                  </a:ext>
                </a:extLst>
              </p:cNvPr>
              <p:cNvSpPr txBox="1"/>
              <p:nvPr/>
            </p:nvSpPr>
            <p:spPr>
              <a:xfrm>
                <a:off x="5692582" y="3587276"/>
                <a:ext cx="1624684" cy="2770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200" dirty="0">
                    <a:latin typeface="Manrope" pitchFamily="2" charset="0"/>
                  </a:rPr>
                  <a:t>Individual</a:t>
                </a:r>
              </a:p>
            </p:txBody>
          </p:sp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C934E9CC-10CD-42B8-7375-777B158EAE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465706" y="3613575"/>
                <a:ext cx="317500" cy="254000"/>
              </a:xfrm>
              <a:prstGeom prst="rect">
                <a:avLst/>
              </a:prstGeom>
            </p:spPr>
          </p:pic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CE4A9FD3-BEF2-7203-3438-41E5D6C08682}"/>
                </a:ext>
              </a:extLst>
            </p:cNvPr>
            <p:cNvGrpSpPr/>
            <p:nvPr/>
          </p:nvGrpSpPr>
          <p:grpSpPr>
            <a:xfrm>
              <a:off x="807850" y="3653627"/>
              <a:ext cx="1850129" cy="277000"/>
              <a:chOff x="1507470" y="3710738"/>
              <a:chExt cx="1850129" cy="277000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2669BFC-37DC-CC56-4B64-5E0665016E68}"/>
                  </a:ext>
                </a:extLst>
              </p:cNvPr>
              <p:cNvSpPr txBox="1"/>
              <p:nvPr/>
            </p:nvSpPr>
            <p:spPr>
              <a:xfrm>
                <a:off x="1732915" y="3710738"/>
                <a:ext cx="1624684" cy="2770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200" dirty="0">
                    <a:latin typeface="Manrope" pitchFamily="2" charset="0"/>
                  </a:rPr>
                  <a:t>Model-based</a:t>
                </a:r>
              </a:p>
            </p:txBody>
          </p:sp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2B36C007-5BFE-0BBC-DDC7-31E1CE2DDD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507470" y="3772403"/>
                <a:ext cx="276606" cy="153670"/>
              </a:xfrm>
              <a:prstGeom prst="rect">
                <a:avLst/>
              </a:prstGeom>
            </p:spPr>
          </p:pic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0F1A7AC5-398C-EC5D-5125-7B68479BB82F}"/>
                </a:ext>
              </a:extLst>
            </p:cNvPr>
            <p:cNvGrpSpPr/>
            <p:nvPr/>
          </p:nvGrpSpPr>
          <p:grpSpPr>
            <a:xfrm>
              <a:off x="2185729" y="3653627"/>
              <a:ext cx="1871292" cy="277000"/>
              <a:chOff x="3104746" y="3685921"/>
              <a:chExt cx="1871292" cy="277000"/>
            </a:xfrm>
          </p:grpSpPr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A949EE12-B9F7-F833-1212-699BBDBF4A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104746" y="3724786"/>
                <a:ext cx="368808" cy="199771"/>
              </a:xfrm>
              <a:prstGeom prst="rect">
                <a:avLst/>
              </a:prstGeom>
            </p:spPr>
          </p:pic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F073A6C-FB8F-FC4E-F98E-0ADBABDCCC40}"/>
                  </a:ext>
                </a:extLst>
              </p:cNvPr>
              <p:cNvSpPr txBox="1"/>
              <p:nvPr/>
            </p:nvSpPr>
            <p:spPr>
              <a:xfrm>
                <a:off x="3351354" y="3685921"/>
                <a:ext cx="1624684" cy="2770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200" dirty="0">
                    <a:latin typeface="Manrope" pitchFamily="2" charset="0"/>
                  </a:rPr>
                  <a:t>Model-free</a:t>
                </a:r>
              </a:p>
            </p:txBody>
          </p:sp>
        </p:grp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721AF162-6DE0-D5F4-C647-32721BCB48B7}"/>
              </a:ext>
            </a:extLst>
          </p:cNvPr>
          <p:cNvSpPr txBox="1"/>
          <p:nvPr/>
        </p:nvSpPr>
        <p:spPr>
          <a:xfrm>
            <a:off x="8603673" y="5720630"/>
            <a:ext cx="3159482" cy="87527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/>
            <a:r>
              <a:rPr lang="en-US" sz="1400" dirty="0">
                <a:latin typeface="Manrope" pitchFamily="2" charset="0"/>
              </a:rPr>
              <a:t>*not assuming a specific route (e.g., Baldwin, 1896; </a:t>
            </a:r>
            <a:r>
              <a:rPr lang="en-US" sz="1400" dirty="0" err="1">
                <a:latin typeface="Manrope" pitchFamily="2" charset="0"/>
              </a:rPr>
              <a:t>Heyes</a:t>
            </a:r>
            <a:r>
              <a:rPr lang="en-US" sz="1400" dirty="0">
                <a:latin typeface="Manrope" pitchFamily="2" charset="0"/>
              </a:rPr>
              <a:t>, </a:t>
            </a:r>
            <a:r>
              <a:rPr lang="en-US" sz="1400" dirty="0" err="1">
                <a:latin typeface="Manrope" pitchFamily="2" charset="0"/>
              </a:rPr>
              <a:t>Chater</a:t>
            </a:r>
            <a:r>
              <a:rPr lang="en-US" sz="1400" dirty="0">
                <a:latin typeface="Manrope" pitchFamily="2" charset="0"/>
              </a:rPr>
              <a:t>, &amp; Dyer 2020; Henrich, 2017). Moran process: </a:t>
            </a:r>
            <a:r>
              <a:rPr lang="en-US" sz="1400" dirty="0" err="1">
                <a:latin typeface="Manrope" pitchFamily="2" charset="0"/>
              </a:rPr>
              <a:t>Ewens</a:t>
            </a:r>
            <a:r>
              <a:rPr lang="en-US" sz="1400" dirty="0">
                <a:latin typeface="Manrope" pitchFamily="2" charset="0"/>
              </a:rPr>
              <a:t>, 2004; Nowak et al., 2004</a:t>
            </a:r>
          </a:p>
        </p:txBody>
      </p:sp>
    </p:spTree>
    <p:extLst>
      <p:ext uri="{BB962C8B-B14F-4D97-AF65-F5344CB8AC3E}">
        <p14:creationId xmlns:p14="http://schemas.microsoft.com/office/powerpoint/2010/main" val="32017050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C316D-B8CA-841E-CF05-396AAAB6A3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Social vs. individual learning</a:t>
            </a:r>
          </a:p>
        </p:txBody>
      </p:sp>
    </p:spTree>
    <p:extLst>
      <p:ext uri="{BB962C8B-B14F-4D97-AF65-F5344CB8AC3E}">
        <p14:creationId xmlns:p14="http://schemas.microsoft.com/office/powerpoint/2010/main" val="41642889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57D59A-7855-5FBC-07B3-9E548AEA9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replicate Giuliano &amp; Nunn, finding </a:t>
            </a:r>
            <a:r>
              <a:rPr lang="en-US" b="1" dirty="0">
                <a:solidFill>
                  <a:schemeClr val="accent2"/>
                </a:solidFill>
              </a:rPr>
              <a:t>social learners’ </a:t>
            </a:r>
            <a:r>
              <a:rPr lang="en-US" b="1" dirty="0"/>
              <a:t>proportions</a:t>
            </a:r>
            <a:r>
              <a:rPr lang="en-US" dirty="0"/>
              <a:t> and </a:t>
            </a:r>
            <a:r>
              <a:rPr lang="en-US" b="1" dirty="0"/>
              <a:t>payoffs</a:t>
            </a:r>
            <a:r>
              <a:rPr lang="en-US" dirty="0"/>
              <a:t> vary by volatility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C0BD0ED-D327-37B7-EB3A-03339776DC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41" r="11432" b="5643"/>
          <a:stretch/>
        </p:blipFill>
        <p:spPr>
          <a:xfrm>
            <a:off x="581247" y="2051878"/>
            <a:ext cx="5114260" cy="338135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C24E5F4-6C94-D783-10D3-82020E2E570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17" r="11256" b="5643"/>
          <a:stretch/>
        </p:blipFill>
        <p:spPr>
          <a:xfrm>
            <a:off x="6496495" y="2051878"/>
            <a:ext cx="5114260" cy="338135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3D066ED-1283-0926-01F6-91AF10364E8B}"/>
              </a:ext>
            </a:extLst>
          </p:cNvPr>
          <p:cNvSpPr txBox="1"/>
          <p:nvPr/>
        </p:nvSpPr>
        <p:spPr>
          <a:xfrm>
            <a:off x="1222744" y="1584251"/>
            <a:ext cx="4274289" cy="46762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0C3AD5-36DD-7CBD-3CA2-445C67716E18}"/>
              </a:ext>
            </a:extLst>
          </p:cNvPr>
          <p:cNvSpPr txBox="1"/>
          <p:nvPr/>
        </p:nvSpPr>
        <p:spPr>
          <a:xfrm>
            <a:off x="581247" y="1584251"/>
            <a:ext cx="5114260" cy="32960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b="1" dirty="0">
                <a:latin typeface="Manrope ExtraBold" pitchFamily="2" charset="0"/>
              </a:rPr>
              <a:t>Proportions</a:t>
            </a:r>
            <a:r>
              <a:rPr lang="en-US" dirty="0">
                <a:latin typeface="Manrope" pitchFamily="2" charset="0"/>
              </a:rPr>
              <a:t> of </a:t>
            </a:r>
            <a:r>
              <a:rPr lang="en-US" b="1" dirty="0">
                <a:solidFill>
                  <a:schemeClr val="accent2"/>
                </a:solidFill>
                <a:latin typeface="Manrope ExtraBold" pitchFamily="2" charset="0"/>
              </a:rPr>
              <a:t>social</a:t>
            </a:r>
            <a:r>
              <a:rPr lang="en-US" dirty="0">
                <a:latin typeface="Manrope" pitchFamily="2" charset="0"/>
              </a:rPr>
              <a:t> vs. </a:t>
            </a:r>
            <a:r>
              <a:rPr lang="en-US" b="1" dirty="0">
                <a:solidFill>
                  <a:schemeClr val="tx2"/>
                </a:solidFill>
                <a:latin typeface="Manrope ExtraBold" pitchFamily="2" charset="0"/>
              </a:rPr>
              <a:t>individual</a:t>
            </a:r>
            <a:r>
              <a:rPr lang="en-US" dirty="0">
                <a:latin typeface="Manrope" pitchFamily="2" charset="0"/>
              </a:rPr>
              <a:t> learners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10146BD-933A-BA3F-4BF2-C93C074B1B50}"/>
              </a:ext>
            </a:extLst>
          </p:cNvPr>
          <p:cNvSpPr txBox="1"/>
          <p:nvPr/>
        </p:nvSpPr>
        <p:spPr>
          <a:xfrm>
            <a:off x="6496495" y="1584251"/>
            <a:ext cx="5114260" cy="32960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b="1" dirty="0">
                <a:latin typeface="Manrope ExtraBold" pitchFamily="2" charset="0"/>
              </a:rPr>
              <a:t>Payoffs</a:t>
            </a:r>
            <a:r>
              <a:rPr lang="en-US" dirty="0">
                <a:latin typeface="Manrope" pitchFamily="2" charset="0"/>
              </a:rPr>
              <a:t> of </a:t>
            </a:r>
            <a:r>
              <a:rPr lang="en-US" b="1" dirty="0">
                <a:solidFill>
                  <a:schemeClr val="accent2"/>
                </a:solidFill>
                <a:latin typeface="Manrope ExtraBold" pitchFamily="2" charset="0"/>
              </a:rPr>
              <a:t>social</a:t>
            </a:r>
            <a:r>
              <a:rPr lang="en-US" dirty="0">
                <a:latin typeface="Manrope" pitchFamily="2" charset="0"/>
              </a:rPr>
              <a:t> vs. </a:t>
            </a:r>
            <a:r>
              <a:rPr lang="en-US" b="1" dirty="0">
                <a:solidFill>
                  <a:schemeClr val="tx2"/>
                </a:solidFill>
                <a:latin typeface="Manrope ExtraBold" pitchFamily="2" charset="0"/>
              </a:rPr>
              <a:t>individual</a:t>
            </a:r>
            <a:r>
              <a:rPr lang="en-US" dirty="0">
                <a:latin typeface="Manrope" pitchFamily="2" charset="0"/>
              </a:rPr>
              <a:t> learners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750329-379B-AB8A-9D94-DB044F94DDE3}"/>
              </a:ext>
            </a:extLst>
          </p:cNvPr>
          <p:cNvSpPr txBox="1"/>
          <p:nvPr/>
        </p:nvSpPr>
        <p:spPr>
          <a:xfrm>
            <a:off x="10923181" y="2871321"/>
            <a:ext cx="411126" cy="32960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b="1" dirty="0">
                <a:solidFill>
                  <a:schemeClr val="tx2"/>
                </a:solidFill>
                <a:latin typeface="Manrope ExtraBold" pitchFamily="2" charset="0"/>
              </a:rPr>
              <a:t>1-</a:t>
            </a:r>
            <a:r>
              <a:rPr lang="el-GR" sz="1800" b="1" dirty="0">
                <a:solidFill>
                  <a:schemeClr val="tx2"/>
                </a:solidFill>
                <a:effectLst/>
                <a:latin typeface="Manrope ExtraBold" pitchFamily="2" charset="0"/>
              </a:rPr>
              <a:t>κ</a:t>
            </a:r>
            <a:endParaRPr lang="en-US" sz="1800" b="1" dirty="0">
              <a:solidFill>
                <a:schemeClr val="tx2"/>
              </a:solidFill>
              <a:latin typeface="Manrope ExtraBold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4E89BC0-63DF-B6EB-69FF-3DFA52015758}"/>
              </a:ext>
            </a:extLst>
          </p:cNvPr>
          <p:cNvSpPr txBox="1"/>
          <p:nvPr/>
        </p:nvSpPr>
        <p:spPr>
          <a:xfrm>
            <a:off x="581247" y="5571255"/>
            <a:ext cx="5114260" cy="32960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US" b="1" dirty="0">
                <a:latin typeface="Manrope SemiBold" pitchFamily="2" charset="0"/>
              </a:rPr>
              <a:t>Environmental volatility (</a:t>
            </a:r>
            <a:r>
              <a:rPr lang="el-GR" b="1" dirty="0">
                <a:latin typeface="Manrope SemiBold" pitchFamily="2" charset="0"/>
              </a:rPr>
              <a:t>Δ</a:t>
            </a:r>
            <a:r>
              <a:rPr lang="en-US" b="1" dirty="0">
                <a:latin typeface="Manrope SemiBold" pitchFamily="2" charset="0"/>
              </a:rPr>
              <a:t>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02EF624-F429-9981-C5E7-340EFBAEE3FF}"/>
              </a:ext>
            </a:extLst>
          </p:cNvPr>
          <p:cNvSpPr txBox="1"/>
          <p:nvPr/>
        </p:nvSpPr>
        <p:spPr>
          <a:xfrm>
            <a:off x="6496495" y="5571255"/>
            <a:ext cx="5114260" cy="32960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US" b="1" dirty="0">
                <a:latin typeface="Manrope SemiBold" pitchFamily="2" charset="0"/>
              </a:rPr>
              <a:t>Environmental volatility (</a:t>
            </a:r>
            <a:r>
              <a:rPr lang="el-GR" b="1" dirty="0">
                <a:latin typeface="Manrope SemiBold" pitchFamily="2" charset="0"/>
              </a:rPr>
              <a:t>Δ</a:t>
            </a:r>
            <a:r>
              <a:rPr lang="en-US" b="1" dirty="0">
                <a:latin typeface="Manrope SemiBold" pitchFamily="2" charset="0"/>
              </a:rPr>
              <a:t>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BD0EE3-0297-1C67-B999-1844A097E84E}"/>
              </a:ext>
            </a:extLst>
          </p:cNvPr>
          <p:cNvSpPr txBox="1"/>
          <p:nvPr/>
        </p:nvSpPr>
        <p:spPr>
          <a:xfrm>
            <a:off x="5497033" y="6431101"/>
            <a:ext cx="6266122" cy="32960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/>
            <a:r>
              <a:rPr lang="en-US" sz="1400" dirty="0">
                <a:latin typeface="Manrope" pitchFamily="2" charset="0"/>
              </a:rPr>
              <a:t>1k+ simulations, long-run proportions/payoffs averaged over gens 2.5-5k</a:t>
            </a:r>
          </a:p>
        </p:txBody>
      </p:sp>
    </p:spTree>
    <p:extLst>
      <p:ext uri="{BB962C8B-B14F-4D97-AF65-F5344CB8AC3E}">
        <p14:creationId xmlns:p14="http://schemas.microsoft.com/office/powerpoint/2010/main" val="11236604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C316D-B8CA-841E-CF05-396AAAB6A3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Model-free and model-based social learning</a:t>
            </a:r>
          </a:p>
        </p:txBody>
      </p:sp>
    </p:spTree>
    <p:extLst>
      <p:ext uri="{BB962C8B-B14F-4D97-AF65-F5344CB8AC3E}">
        <p14:creationId xmlns:p14="http://schemas.microsoft.com/office/powerpoint/2010/main" val="39303773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A diagram of a bar&#10;&#10;Description automatically generated">
            <a:extLst>
              <a:ext uri="{FF2B5EF4-FFF2-40B4-BE49-F238E27FC236}">
                <a16:creationId xmlns:a16="http://schemas.microsoft.com/office/drawing/2014/main" id="{FFFBFFF3-C81A-6670-D63F-ED5BA3FCC1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211" y="1701800"/>
            <a:ext cx="3200400" cy="34544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58AA6C-A548-B4FC-D514-D02C0287F2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62094"/>
            <a:ext cx="11430000" cy="502920"/>
          </a:xfrm>
        </p:spPr>
        <p:txBody>
          <a:bodyPr/>
          <a:lstStyle/>
          <a:p>
            <a:r>
              <a:rPr lang="en-US" dirty="0"/>
              <a:t>Under </a:t>
            </a:r>
            <a:r>
              <a:rPr lang="en-US" b="1" dirty="0">
                <a:solidFill>
                  <a:schemeClr val="accent1"/>
                </a:solidFill>
              </a:rPr>
              <a:t>moderate</a:t>
            </a:r>
            <a:r>
              <a:rPr lang="en-US" dirty="0"/>
              <a:t> learning conditions, the balance between </a:t>
            </a:r>
            <a:r>
              <a:rPr lang="en-US" b="1" dirty="0">
                <a:solidFill>
                  <a:schemeClr val="accent2"/>
                </a:solidFill>
              </a:rPr>
              <a:t>MF</a:t>
            </a:r>
            <a:r>
              <a:rPr lang="en-US" dirty="0"/>
              <a:t> and </a:t>
            </a:r>
            <a:r>
              <a:rPr lang="en-US" b="1" dirty="0">
                <a:solidFill>
                  <a:srgbClr val="0000FF"/>
                </a:solidFill>
              </a:rPr>
              <a:t>MB</a:t>
            </a:r>
            <a:r>
              <a:rPr lang="en-US" dirty="0"/>
              <a:t> agents depends on </a:t>
            </a:r>
            <a:r>
              <a:rPr lang="en-US" b="1" dirty="0"/>
              <a:t>volatility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73FF70-9710-DC79-6C59-75CFCC21D13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1160"/>
          <a:stretch/>
        </p:blipFill>
        <p:spPr>
          <a:xfrm>
            <a:off x="5002069" y="1595581"/>
            <a:ext cx="6450646" cy="433613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A59A25F-7777-14DE-68E1-1A9A6193D847}"/>
              </a:ext>
            </a:extLst>
          </p:cNvPr>
          <p:cNvSpPr txBox="1"/>
          <p:nvPr/>
        </p:nvSpPr>
        <p:spPr>
          <a:xfrm>
            <a:off x="3021100" y="4833035"/>
            <a:ext cx="393406" cy="64633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r>
              <a:rPr lang="el-GR" sz="3600" b="1" dirty="0">
                <a:solidFill>
                  <a:srgbClr val="00FF00"/>
                </a:solidFill>
                <a:effectLst/>
                <a:latin typeface="Manrope ExtraBold" pitchFamily="2" charset="0"/>
              </a:rPr>
              <a:t>κ</a:t>
            </a:r>
            <a:endParaRPr lang="en-US" sz="3600" b="1" dirty="0">
              <a:solidFill>
                <a:srgbClr val="00FF00"/>
              </a:solidFill>
              <a:latin typeface="Manrope ExtraBold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C2E8A5-3495-324B-2AB6-95AA6610D6AA}"/>
              </a:ext>
            </a:extLst>
          </p:cNvPr>
          <p:cNvSpPr txBox="1"/>
          <p:nvPr/>
        </p:nvSpPr>
        <p:spPr>
          <a:xfrm>
            <a:off x="2022669" y="4833035"/>
            <a:ext cx="393406" cy="64633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r>
              <a:rPr lang="el-GR" sz="3600" b="1" dirty="0">
                <a:solidFill>
                  <a:srgbClr val="0000FF"/>
                </a:solidFill>
                <a:effectLst/>
                <a:latin typeface="Manrope ExtraBold" pitchFamily="2" charset="0"/>
              </a:rPr>
              <a:t>λ</a:t>
            </a:r>
            <a:endParaRPr lang="en-US" sz="3600" b="1" dirty="0">
              <a:solidFill>
                <a:srgbClr val="0000FF"/>
              </a:solidFill>
              <a:latin typeface="Manrope ExtraBold" pitchFamily="2" charset="0"/>
            </a:endParaRPr>
          </a:p>
        </p:txBody>
      </p:sp>
      <p:pic>
        <p:nvPicPr>
          <p:cNvPr id="11" name="Picture 10" descr="A black line with a white background&#10;&#10;Description automatically generated">
            <a:extLst>
              <a:ext uri="{FF2B5EF4-FFF2-40B4-BE49-F238E27FC236}">
                <a16:creationId xmlns:a16="http://schemas.microsoft.com/office/drawing/2014/main" id="{6844DDCE-BD81-B5B3-DE65-0F3430CA43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1519578" y="5362331"/>
            <a:ext cx="2232757" cy="52479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5169BF0-FB44-1147-FB7E-F8DD5C8F0D2E}"/>
              </a:ext>
            </a:extLst>
          </p:cNvPr>
          <p:cNvSpPr txBox="1"/>
          <p:nvPr/>
        </p:nvSpPr>
        <p:spPr>
          <a:xfrm>
            <a:off x="1307302" y="5731662"/>
            <a:ext cx="2657308" cy="40011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r>
              <a:rPr lang="en-US" sz="2000" b="1" dirty="0">
                <a:effectLst/>
                <a:latin typeface="Manrope SemiBold" pitchFamily="2" charset="0"/>
              </a:rPr>
              <a:t>Learning costs</a:t>
            </a:r>
            <a:r>
              <a:rPr lang="en-US" sz="2000" dirty="0">
                <a:effectLst/>
                <a:latin typeface="Manrope" pitchFamily="2" charset="0"/>
              </a:rPr>
              <a:t> fixed</a:t>
            </a:r>
            <a:endParaRPr lang="en-US" sz="2000" dirty="0">
              <a:latin typeface="Manrope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E9C701C-8C67-4F68-87B4-08E3DDEAA08A}"/>
              </a:ext>
            </a:extLst>
          </p:cNvPr>
          <p:cNvSpPr txBox="1"/>
          <p:nvPr/>
        </p:nvSpPr>
        <p:spPr>
          <a:xfrm>
            <a:off x="1024238" y="4833035"/>
            <a:ext cx="393406" cy="64633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r>
              <a:rPr lang="el-GR" sz="3600" b="1" dirty="0">
                <a:latin typeface="Manrope SemiBold" pitchFamily="2" charset="0"/>
              </a:rPr>
              <a:t>Δ</a:t>
            </a:r>
            <a:endParaRPr lang="en-US" sz="3600" b="1" dirty="0">
              <a:solidFill>
                <a:srgbClr val="00FF00"/>
              </a:solidFill>
              <a:latin typeface="Manrope ExtraBold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EC51C2B-740F-9535-CA88-22D4E6E8F14B}"/>
              </a:ext>
            </a:extLst>
          </p:cNvPr>
          <p:cNvSpPr txBox="1"/>
          <p:nvPr/>
        </p:nvSpPr>
        <p:spPr>
          <a:xfrm>
            <a:off x="328549" y="1495669"/>
            <a:ext cx="2040566" cy="40011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r>
              <a:rPr lang="en-US" sz="2000" b="1" dirty="0">
                <a:effectLst/>
                <a:latin typeface="Manrope SemiBold" pitchFamily="2" charset="0"/>
              </a:rPr>
              <a:t>Volatility</a:t>
            </a:r>
            <a:r>
              <a:rPr lang="en-US" sz="2000" dirty="0">
                <a:effectLst/>
                <a:latin typeface="Manrope" pitchFamily="2" charset="0"/>
              </a:rPr>
              <a:t> varied</a:t>
            </a:r>
            <a:endParaRPr lang="en-US" sz="2000" dirty="0">
              <a:latin typeface="Manrope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9111FA4-DF3E-9AC7-E07C-688C08ECB9C3}"/>
              </a:ext>
            </a:extLst>
          </p:cNvPr>
          <p:cNvSpPr txBox="1"/>
          <p:nvPr/>
        </p:nvSpPr>
        <p:spPr>
          <a:xfrm>
            <a:off x="5497033" y="6431583"/>
            <a:ext cx="6266122" cy="32960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/>
            <a:r>
              <a:rPr lang="en-US" sz="1400" dirty="0">
                <a:latin typeface="Manrope" pitchFamily="2" charset="0"/>
              </a:rPr>
              <a:t>1k+ simulations with parameters </a:t>
            </a:r>
            <a:r>
              <a:rPr lang="el-GR" sz="1400" dirty="0">
                <a:latin typeface="Manrope" pitchFamily="2" charset="0"/>
              </a:rPr>
              <a:t>λ</a:t>
            </a:r>
            <a:r>
              <a:rPr lang="en-US" sz="1400" dirty="0">
                <a:latin typeface="Manrope" pitchFamily="2" charset="0"/>
              </a:rPr>
              <a:t> = 0.2; </a:t>
            </a:r>
            <a:r>
              <a:rPr lang="el-GR" sz="1400" dirty="0">
                <a:latin typeface="Manrope" pitchFamily="2" charset="0"/>
              </a:rPr>
              <a:t>κ</a:t>
            </a:r>
            <a:r>
              <a:rPr lang="en-US" sz="1400" dirty="0">
                <a:latin typeface="Manrope" pitchFamily="2" charset="0"/>
              </a:rPr>
              <a:t> = 0.4</a:t>
            </a:r>
            <a:endParaRPr lang="el-GR" sz="1400" dirty="0">
              <a:latin typeface="Manrop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82300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77BF2465-BC30-7823-C89D-4CB920A6CABD}"/>
              </a:ext>
            </a:extLst>
          </p:cNvPr>
          <p:cNvSpPr/>
          <p:nvPr/>
        </p:nvSpPr>
        <p:spPr>
          <a:xfrm>
            <a:off x="4181856" y="1572768"/>
            <a:ext cx="3803904" cy="3925824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58AA6C-A548-B4FC-D514-D02C0287F2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62094"/>
            <a:ext cx="11430000" cy="502920"/>
          </a:xfrm>
        </p:spPr>
        <p:txBody>
          <a:bodyPr/>
          <a:lstStyle/>
          <a:p>
            <a:r>
              <a:rPr lang="en-US" dirty="0"/>
              <a:t>Volatile environments favor </a:t>
            </a:r>
            <a:r>
              <a:rPr lang="en-US" dirty="0">
                <a:solidFill>
                  <a:srgbClr val="0000FF"/>
                </a:solidFill>
              </a:rPr>
              <a:t>MB social learning</a:t>
            </a:r>
            <a:r>
              <a:rPr lang="en-US" dirty="0"/>
              <a:t> more strongly when </a:t>
            </a:r>
            <a:r>
              <a:rPr lang="en-US" dirty="0">
                <a:solidFill>
                  <a:srgbClr val="0000FF"/>
                </a:solidFill>
              </a:rPr>
              <a:t>model-fitting costs</a:t>
            </a:r>
            <a:r>
              <a:rPr lang="en-US" dirty="0"/>
              <a:t> are lower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73FF70-9710-DC79-6C59-75CFCC21D13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04" r="11091" b="5639"/>
          <a:stretch/>
        </p:blipFill>
        <p:spPr>
          <a:xfrm>
            <a:off x="4343717" y="2860955"/>
            <a:ext cx="3504565" cy="2309611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1E8CB1C8-7471-99C1-4EA8-01E7A8A69C10}"/>
              </a:ext>
            </a:extLst>
          </p:cNvPr>
          <p:cNvGrpSpPr/>
          <p:nvPr/>
        </p:nvGrpSpPr>
        <p:grpSpPr>
          <a:xfrm>
            <a:off x="5587310" y="1759455"/>
            <a:ext cx="1017378" cy="760071"/>
            <a:chOff x="5587310" y="1167203"/>
            <a:chExt cx="1017378" cy="760071"/>
          </a:xfrm>
        </p:grpSpPr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3C8CCB0E-33FA-3EA3-DE2B-ECE53D241FDC}"/>
                </a:ext>
              </a:extLst>
            </p:cNvPr>
            <p:cNvSpPr/>
            <p:nvPr/>
          </p:nvSpPr>
          <p:spPr>
            <a:xfrm>
              <a:off x="5587310" y="1167203"/>
              <a:ext cx="1017378" cy="760071"/>
            </a:xfrm>
            <a:prstGeom prst="roundRect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F50CFFB-7106-D4B6-ADED-AD6C27771F1C}"/>
                </a:ext>
              </a:extLst>
            </p:cNvPr>
            <p:cNvSpPr txBox="1"/>
            <p:nvPr/>
          </p:nvSpPr>
          <p:spPr>
            <a:xfrm>
              <a:off x="5619144" y="1183791"/>
              <a:ext cx="953711" cy="369332"/>
            </a:xfrm>
            <a:prstGeom prst="rect">
              <a:avLst/>
            </a:prstGeom>
            <a:noFill/>
          </p:spPr>
          <p:txBody>
            <a:bodyPr wrap="square" anchor="t">
              <a:spAutoFit/>
            </a:bodyPr>
            <a:lstStyle/>
            <a:p>
              <a:pPr algn="ctr"/>
              <a:r>
                <a:rPr lang="el-GR" b="1" dirty="0">
                  <a:solidFill>
                    <a:srgbClr val="0000FF"/>
                  </a:solidFill>
                  <a:effectLst/>
                  <a:latin typeface="Manrope ExtraBold" pitchFamily="2" charset="0"/>
                </a:rPr>
                <a:t>λ</a:t>
              </a:r>
              <a:r>
                <a:rPr lang="en-US" b="1" dirty="0">
                  <a:solidFill>
                    <a:srgbClr val="0000FF"/>
                  </a:solidFill>
                  <a:effectLst/>
                  <a:latin typeface="Manrope ExtraBold" pitchFamily="2" charset="0"/>
                </a:rPr>
                <a:t> = 0.2</a:t>
              </a:r>
              <a:endParaRPr lang="en-US" b="1" dirty="0">
                <a:solidFill>
                  <a:srgbClr val="0000FF"/>
                </a:solidFill>
                <a:latin typeface="Manrope ExtraBold" pitchFamily="2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F46F53C-9DBF-F525-2399-D494431D22C3}"/>
                </a:ext>
              </a:extLst>
            </p:cNvPr>
            <p:cNvSpPr txBox="1"/>
            <p:nvPr/>
          </p:nvSpPr>
          <p:spPr>
            <a:xfrm>
              <a:off x="5619144" y="1544560"/>
              <a:ext cx="953711" cy="369332"/>
            </a:xfrm>
            <a:prstGeom prst="rect">
              <a:avLst/>
            </a:prstGeom>
            <a:noFill/>
          </p:spPr>
          <p:txBody>
            <a:bodyPr wrap="square" anchor="t">
              <a:spAutoFit/>
            </a:bodyPr>
            <a:lstStyle/>
            <a:p>
              <a:pPr algn="ctr"/>
              <a:r>
                <a:rPr lang="el-GR" sz="1800" b="1" dirty="0">
                  <a:solidFill>
                    <a:srgbClr val="00FF00"/>
                  </a:solidFill>
                  <a:effectLst/>
                  <a:latin typeface="Manrope ExtraBold" pitchFamily="2" charset="0"/>
                </a:rPr>
                <a:t>κ</a:t>
              </a:r>
              <a:r>
                <a:rPr lang="en-US" sz="1800" b="1" dirty="0">
                  <a:solidFill>
                    <a:srgbClr val="00FF00"/>
                  </a:solidFill>
                  <a:effectLst/>
                  <a:latin typeface="Manrope ExtraBold" pitchFamily="2" charset="0"/>
                </a:rPr>
                <a:t> = 0.4</a:t>
              </a:r>
              <a:endParaRPr lang="en-US" b="1" dirty="0">
                <a:solidFill>
                  <a:srgbClr val="0000FF"/>
                </a:solidFill>
                <a:latin typeface="Manrope ExtraBold" pitchFamily="2" charset="0"/>
              </a:endParaRPr>
            </a:p>
          </p:txBody>
        </p:sp>
      </p:grpSp>
      <p:pic>
        <p:nvPicPr>
          <p:cNvPr id="21" name="Picture 20" descr="A black line on a white background&#10;&#10;Description automatically generated">
            <a:extLst>
              <a:ext uri="{FF2B5EF4-FFF2-40B4-BE49-F238E27FC236}">
                <a16:creationId xmlns:a16="http://schemas.microsoft.com/office/drawing/2014/main" id="{082890A9-31E7-8AD6-24A9-AB1080888D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2447" y="5654634"/>
            <a:ext cx="2267107" cy="34636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E7181913-CEB9-421C-8438-D1E65FBB5ED0}"/>
              </a:ext>
            </a:extLst>
          </p:cNvPr>
          <p:cNvSpPr txBox="1"/>
          <p:nvPr/>
        </p:nvSpPr>
        <p:spPr>
          <a:xfrm>
            <a:off x="3048886" y="5965317"/>
            <a:ext cx="6097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latin typeface="Manrope SemiBold" pitchFamily="2" charset="0"/>
              </a:rPr>
              <a:t>X axis: increasing e</a:t>
            </a:r>
            <a:r>
              <a:rPr lang="en-US" sz="1800" b="1" dirty="0">
                <a:latin typeface="Manrope SemiBold" pitchFamily="2" charset="0"/>
              </a:rPr>
              <a:t>nvironmental volatility </a:t>
            </a:r>
            <a:r>
              <a:rPr lang="en-US" sz="1800" dirty="0">
                <a:latin typeface="Manrope Medium" pitchFamily="2" charset="0"/>
              </a:rPr>
              <a:t>(</a:t>
            </a:r>
            <a:r>
              <a:rPr lang="el-GR" b="1" dirty="0">
                <a:latin typeface="Manrope SemiBold" pitchFamily="2" charset="0"/>
              </a:rPr>
              <a:t>Δ</a:t>
            </a:r>
            <a:r>
              <a:rPr lang="en-US" b="1" dirty="0">
                <a:latin typeface="Manrope SemiBold" pitchFamily="2" charset="0"/>
              </a:rPr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13422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77BF2465-BC30-7823-C89D-4CB920A6CABD}"/>
              </a:ext>
            </a:extLst>
          </p:cNvPr>
          <p:cNvSpPr/>
          <p:nvPr/>
        </p:nvSpPr>
        <p:spPr>
          <a:xfrm>
            <a:off x="4181856" y="1572768"/>
            <a:ext cx="3803904" cy="3925824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58AA6C-A548-B4FC-D514-D02C0287F2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62094"/>
            <a:ext cx="11430000" cy="502920"/>
          </a:xfrm>
        </p:spPr>
        <p:txBody>
          <a:bodyPr/>
          <a:lstStyle/>
          <a:p>
            <a:r>
              <a:rPr lang="en-US" dirty="0"/>
              <a:t>Volatile environments favor </a:t>
            </a:r>
            <a:r>
              <a:rPr lang="en-US" dirty="0">
                <a:solidFill>
                  <a:srgbClr val="0000FF"/>
                </a:solidFill>
              </a:rPr>
              <a:t>MB social learning</a:t>
            </a:r>
            <a:r>
              <a:rPr lang="en-US" dirty="0"/>
              <a:t> more strongly when </a:t>
            </a:r>
            <a:r>
              <a:rPr lang="en-US" dirty="0">
                <a:solidFill>
                  <a:srgbClr val="0000FF"/>
                </a:solidFill>
              </a:rPr>
              <a:t>model-fitting costs</a:t>
            </a:r>
            <a:r>
              <a:rPr lang="en-US" dirty="0"/>
              <a:t> are lower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C7532B4-D9E1-1099-3377-2A3BEFEBDC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3341" r="11154" b="5639"/>
          <a:stretch/>
        </p:blipFill>
        <p:spPr>
          <a:xfrm>
            <a:off x="381000" y="2860955"/>
            <a:ext cx="3504565" cy="230961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A73FF70-9710-DC79-6C59-75CFCC21D13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04" r="11091" b="5639"/>
          <a:stretch/>
        </p:blipFill>
        <p:spPr>
          <a:xfrm>
            <a:off x="4343717" y="2860955"/>
            <a:ext cx="3504565" cy="2309611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7F13443A-360D-2CB4-ED89-29407119F497}"/>
              </a:ext>
            </a:extLst>
          </p:cNvPr>
          <p:cNvGrpSpPr/>
          <p:nvPr/>
        </p:nvGrpSpPr>
        <p:grpSpPr>
          <a:xfrm>
            <a:off x="1624593" y="1759455"/>
            <a:ext cx="1017378" cy="760071"/>
            <a:chOff x="1624593" y="1167203"/>
            <a:chExt cx="1017378" cy="760071"/>
          </a:xfrm>
        </p:grpSpPr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CB49F147-E14A-8C2C-E6A2-CD12B02C5841}"/>
                </a:ext>
              </a:extLst>
            </p:cNvPr>
            <p:cNvSpPr/>
            <p:nvPr/>
          </p:nvSpPr>
          <p:spPr>
            <a:xfrm>
              <a:off x="1624593" y="1167203"/>
              <a:ext cx="1017378" cy="760071"/>
            </a:xfrm>
            <a:prstGeom prst="roundRect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7DB0784-7A61-253C-3CF6-360697D009C1}"/>
                </a:ext>
              </a:extLst>
            </p:cNvPr>
            <p:cNvSpPr txBox="1"/>
            <p:nvPr/>
          </p:nvSpPr>
          <p:spPr>
            <a:xfrm>
              <a:off x="1656427" y="1183791"/>
              <a:ext cx="953711" cy="369332"/>
            </a:xfrm>
            <a:prstGeom prst="rect">
              <a:avLst/>
            </a:prstGeom>
            <a:noFill/>
          </p:spPr>
          <p:txBody>
            <a:bodyPr wrap="square" anchor="t">
              <a:spAutoFit/>
            </a:bodyPr>
            <a:lstStyle/>
            <a:p>
              <a:pPr algn="ctr"/>
              <a:r>
                <a:rPr lang="el-GR" b="1" dirty="0">
                  <a:solidFill>
                    <a:srgbClr val="0000FF"/>
                  </a:solidFill>
                  <a:effectLst/>
                  <a:latin typeface="Manrope ExtraBold" pitchFamily="2" charset="0"/>
                </a:rPr>
                <a:t>λ</a:t>
              </a:r>
              <a:r>
                <a:rPr lang="en-US" b="1" dirty="0">
                  <a:solidFill>
                    <a:srgbClr val="0000FF"/>
                  </a:solidFill>
                  <a:effectLst/>
                  <a:latin typeface="Manrope ExtraBold" pitchFamily="2" charset="0"/>
                </a:rPr>
                <a:t> = 0.1</a:t>
              </a:r>
              <a:endParaRPr lang="en-US" b="1" dirty="0">
                <a:solidFill>
                  <a:srgbClr val="0000FF"/>
                </a:solidFill>
                <a:latin typeface="Manrope ExtraBold" pitchFamily="2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C9E828E-9CEC-2D6C-BFD4-15AF94628AB0}"/>
                </a:ext>
              </a:extLst>
            </p:cNvPr>
            <p:cNvSpPr txBox="1"/>
            <p:nvPr/>
          </p:nvSpPr>
          <p:spPr>
            <a:xfrm>
              <a:off x="1656427" y="1544560"/>
              <a:ext cx="953711" cy="369332"/>
            </a:xfrm>
            <a:prstGeom prst="rect">
              <a:avLst/>
            </a:prstGeom>
            <a:noFill/>
          </p:spPr>
          <p:txBody>
            <a:bodyPr wrap="square" anchor="t">
              <a:spAutoFit/>
            </a:bodyPr>
            <a:lstStyle/>
            <a:p>
              <a:pPr algn="ctr"/>
              <a:r>
                <a:rPr lang="el-GR" sz="1800" b="1" dirty="0">
                  <a:solidFill>
                    <a:srgbClr val="00FF00"/>
                  </a:solidFill>
                  <a:effectLst/>
                  <a:latin typeface="Manrope ExtraBold" pitchFamily="2" charset="0"/>
                </a:rPr>
                <a:t>κ</a:t>
              </a:r>
              <a:r>
                <a:rPr lang="en-US" sz="1800" b="1" dirty="0">
                  <a:solidFill>
                    <a:srgbClr val="00FF00"/>
                  </a:solidFill>
                  <a:effectLst/>
                  <a:latin typeface="Manrope ExtraBold" pitchFamily="2" charset="0"/>
                </a:rPr>
                <a:t> = 0.4</a:t>
              </a:r>
              <a:endParaRPr lang="en-US" b="1" dirty="0">
                <a:solidFill>
                  <a:srgbClr val="0000FF"/>
                </a:solidFill>
                <a:latin typeface="Manrope ExtraBold" pitchFamily="2" charset="0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E8CB1C8-7471-99C1-4EA8-01E7A8A69C10}"/>
              </a:ext>
            </a:extLst>
          </p:cNvPr>
          <p:cNvGrpSpPr/>
          <p:nvPr/>
        </p:nvGrpSpPr>
        <p:grpSpPr>
          <a:xfrm>
            <a:off x="5587310" y="1759455"/>
            <a:ext cx="1017378" cy="760071"/>
            <a:chOff x="5587310" y="1167203"/>
            <a:chExt cx="1017378" cy="760071"/>
          </a:xfrm>
        </p:grpSpPr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3C8CCB0E-33FA-3EA3-DE2B-ECE53D241FDC}"/>
                </a:ext>
              </a:extLst>
            </p:cNvPr>
            <p:cNvSpPr/>
            <p:nvPr/>
          </p:nvSpPr>
          <p:spPr>
            <a:xfrm>
              <a:off x="5587310" y="1167203"/>
              <a:ext cx="1017378" cy="760071"/>
            </a:xfrm>
            <a:prstGeom prst="roundRect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F50CFFB-7106-D4B6-ADED-AD6C27771F1C}"/>
                </a:ext>
              </a:extLst>
            </p:cNvPr>
            <p:cNvSpPr txBox="1"/>
            <p:nvPr/>
          </p:nvSpPr>
          <p:spPr>
            <a:xfrm>
              <a:off x="5619144" y="1183791"/>
              <a:ext cx="953711" cy="369332"/>
            </a:xfrm>
            <a:prstGeom prst="rect">
              <a:avLst/>
            </a:prstGeom>
            <a:noFill/>
          </p:spPr>
          <p:txBody>
            <a:bodyPr wrap="square" anchor="t">
              <a:spAutoFit/>
            </a:bodyPr>
            <a:lstStyle/>
            <a:p>
              <a:pPr algn="ctr"/>
              <a:r>
                <a:rPr lang="el-GR" b="1" dirty="0">
                  <a:solidFill>
                    <a:srgbClr val="0000FF"/>
                  </a:solidFill>
                  <a:effectLst/>
                  <a:latin typeface="Manrope ExtraBold" pitchFamily="2" charset="0"/>
                </a:rPr>
                <a:t>λ</a:t>
              </a:r>
              <a:r>
                <a:rPr lang="en-US" b="1" dirty="0">
                  <a:solidFill>
                    <a:srgbClr val="0000FF"/>
                  </a:solidFill>
                  <a:effectLst/>
                  <a:latin typeface="Manrope ExtraBold" pitchFamily="2" charset="0"/>
                </a:rPr>
                <a:t> = 0.2</a:t>
              </a:r>
              <a:endParaRPr lang="en-US" b="1" dirty="0">
                <a:solidFill>
                  <a:srgbClr val="0000FF"/>
                </a:solidFill>
                <a:latin typeface="Manrope ExtraBold" pitchFamily="2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F46F53C-9DBF-F525-2399-D494431D22C3}"/>
                </a:ext>
              </a:extLst>
            </p:cNvPr>
            <p:cNvSpPr txBox="1"/>
            <p:nvPr/>
          </p:nvSpPr>
          <p:spPr>
            <a:xfrm>
              <a:off x="5619144" y="1544560"/>
              <a:ext cx="953711" cy="369332"/>
            </a:xfrm>
            <a:prstGeom prst="rect">
              <a:avLst/>
            </a:prstGeom>
            <a:noFill/>
          </p:spPr>
          <p:txBody>
            <a:bodyPr wrap="square" anchor="t">
              <a:spAutoFit/>
            </a:bodyPr>
            <a:lstStyle/>
            <a:p>
              <a:pPr algn="ctr"/>
              <a:r>
                <a:rPr lang="el-GR" sz="1800" b="1" dirty="0">
                  <a:solidFill>
                    <a:srgbClr val="00FF00"/>
                  </a:solidFill>
                  <a:effectLst/>
                  <a:latin typeface="Manrope ExtraBold" pitchFamily="2" charset="0"/>
                </a:rPr>
                <a:t>κ</a:t>
              </a:r>
              <a:r>
                <a:rPr lang="en-US" sz="1800" b="1" dirty="0">
                  <a:solidFill>
                    <a:srgbClr val="00FF00"/>
                  </a:solidFill>
                  <a:effectLst/>
                  <a:latin typeface="Manrope ExtraBold" pitchFamily="2" charset="0"/>
                </a:rPr>
                <a:t> = 0.4</a:t>
              </a:r>
              <a:endParaRPr lang="en-US" b="1" dirty="0">
                <a:solidFill>
                  <a:srgbClr val="0000FF"/>
                </a:solidFill>
                <a:latin typeface="Manrope ExtraBold" pitchFamily="2" charset="0"/>
              </a:endParaRPr>
            </a:p>
          </p:txBody>
        </p:sp>
      </p:grpSp>
      <p:pic>
        <p:nvPicPr>
          <p:cNvPr id="21" name="Picture 20" descr="A black line on a white background&#10;&#10;Description automatically generated">
            <a:extLst>
              <a:ext uri="{FF2B5EF4-FFF2-40B4-BE49-F238E27FC236}">
                <a16:creationId xmlns:a16="http://schemas.microsoft.com/office/drawing/2014/main" id="{082890A9-31E7-8AD6-24A9-AB1080888D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62447" y="5654634"/>
            <a:ext cx="2267107" cy="34636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E7181913-CEB9-421C-8438-D1E65FBB5ED0}"/>
              </a:ext>
            </a:extLst>
          </p:cNvPr>
          <p:cNvSpPr txBox="1"/>
          <p:nvPr/>
        </p:nvSpPr>
        <p:spPr>
          <a:xfrm>
            <a:off x="3048886" y="5965317"/>
            <a:ext cx="6097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latin typeface="Manrope SemiBold" pitchFamily="2" charset="0"/>
              </a:rPr>
              <a:t>X axis: increasing e</a:t>
            </a:r>
            <a:r>
              <a:rPr lang="en-US" sz="1800" b="1" dirty="0">
                <a:latin typeface="Manrope SemiBold" pitchFamily="2" charset="0"/>
              </a:rPr>
              <a:t>nvironmental volatility </a:t>
            </a:r>
            <a:r>
              <a:rPr lang="en-US" sz="1800" dirty="0">
                <a:latin typeface="Manrope Medium" pitchFamily="2" charset="0"/>
              </a:rPr>
              <a:t>(</a:t>
            </a:r>
            <a:r>
              <a:rPr lang="el-GR" b="1" dirty="0">
                <a:latin typeface="Manrope SemiBold" pitchFamily="2" charset="0"/>
              </a:rPr>
              <a:t>Δ</a:t>
            </a:r>
            <a:r>
              <a:rPr lang="en-US" b="1" dirty="0">
                <a:latin typeface="Manrope SemiBold" pitchFamily="2" charset="0"/>
              </a:rPr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12000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77BF2465-BC30-7823-C89D-4CB920A6CABD}"/>
              </a:ext>
            </a:extLst>
          </p:cNvPr>
          <p:cNvSpPr/>
          <p:nvPr/>
        </p:nvSpPr>
        <p:spPr>
          <a:xfrm>
            <a:off x="4181856" y="1572768"/>
            <a:ext cx="3803904" cy="3925824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58AA6C-A548-B4FC-D514-D02C0287F2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62094"/>
            <a:ext cx="11430000" cy="502920"/>
          </a:xfrm>
        </p:spPr>
        <p:txBody>
          <a:bodyPr/>
          <a:lstStyle/>
          <a:p>
            <a:r>
              <a:rPr lang="en-US" dirty="0"/>
              <a:t>Volatile environments favor </a:t>
            </a:r>
            <a:r>
              <a:rPr lang="en-US" dirty="0">
                <a:solidFill>
                  <a:srgbClr val="0000FF"/>
                </a:solidFill>
              </a:rPr>
              <a:t>MB social learning</a:t>
            </a:r>
            <a:r>
              <a:rPr lang="en-US" dirty="0"/>
              <a:t> more strongly when </a:t>
            </a:r>
            <a:r>
              <a:rPr lang="en-US" dirty="0">
                <a:solidFill>
                  <a:srgbClr val="0000FF"/>
                </a:solidFill>
              </a:rPr>
              <a:t>model-fitting costs</a:t>
            </a:r>
            <a:r>
              <a:rPr lang="en-US" dirty="0"/>
              <a:t> are lower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C7532B4-D9E1-1099-3377-2A3BEFEBDC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3341" r="11154" b="5639"/>
          <a:stretch/>
        </p:blipFill>
        <p:spPr>
          <a:xfrm>
            <a:off x="381000" y="2860955"/>
            <a:ext cx="3504565" cy="230961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A73FF70-9710-DC79-6C59-75CFCC21D13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04" r="11091" b="5639"/>
          <a:stretch/>
        </p:blipFill>
        <p:spPr>
          <a:xfrm>
            <a:off x="4343717" y="2860955"/>
            <a:ext cx="3504565" cy="23096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92812F7-6505-0B75-3194-FA44BB3075E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349" r="11015" b="5496"/>
          <a:stretch/>
        </p:blipFill>
        <p:spPr>
          <a:xfrm>
            <a:off x="8306435" y="2860955"/>
            <a:ext cx="3504565" cy="2309611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7F13443A-360D-2CB4-ED89-29407119F497}"/>
              </a:ext>
            </a:extLst>
          </p:cNvPr>
          <p:cNvGrpSpPr/>
          <p:nvPr/>
        </p:nvGrpSpPr>
        <p:grpSpPr>
          <a:xfrm>
            <a:off x="1624593" y="1759455"/>
            <a:ext cx="1017378" cy="760071"/>
            <a:chOff x="1624593" y="1167203"/>
            <a:chExt cx="1017378" cy="760071"/>
          </a:xfrm>
        </p:grpSpPr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CB49F147-E14A-8C2C-E6A2-CD12B02C5841}"/>
                </a:ext>
              </a:extLst>
            </p:cNvPr>
            <p:cNvSpPr/>
            <p:nvPr/>
          </p:nvSpPr>
          <p:spPr>
            <a:xfrm>
              <a:off x="1624593" y="1167203"/>
              <a:ext cx="1017378" cy="760071"/>
            </a:xfrm>
            <a:prstGeom prst="roundRect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7DB0784-7A61-253C-3CF6-360697D009C1}"/>
                </a:ext>
              </a:extLst>
            </p:cNvPr>
            <p:cNvSpPr txBox="1"/>
            <p:nvPr/>
          </p:nvSpPr>
          <p:spPr>
            <a:xfrm>
              <a:off x="1656427" y="1183791"/>
              <a:ext cx="953711" cy="369332"/>
            </a:xfrm>
            <a:prstGeom prst="rect">
              <a:avLst/>
            </a:prstGeom>
            <a:noFill/>
          </p:spPr>
          <p:txBody>
            <a:bodyPr wrap="square" anchor="t">
              <a:spAutoFit/>
            </a:bodyPr>
            <a:lstStyle/>
            <a:p>
              <a:pPr algn="ctr"/>
              <a:r>
                <a:rPr lang="el-GR" b="1" dirty="0">
                  <a:solidFill>
                    <a:srgbClr val="0000FF"/>
                  </a:solidFill>
                  <a:effectLst/>
                  <a:latin typeface="Manrope ExtraBold" pitchFamily="2" charset="0"/>
                </a:rPr>
                <a:t>λ</a:t>
              </a:r>
              <a:r>
                <a:rPr lang="en-US" b="1" dirty="0">
                  <a:solidFill>
                    <a:srgbClr val="0000FF"/>
                  </a:solidFill>
                  <a:effectLst/>
                  <a:latin typeface="Manrope ExtraBold" pitchFamily="2" charset="0"/>
                </a:rPr>
                <a:t> = 0.1</a:t>
              </a:r>
              <a:endParaRPr lang="en-US" b="1" dirty="0">
                <a:solidFill>
                  <a:srgbClr val="0000FF"/>
                </a:solidFill>
                <a:latin typeface="Manrope ExtraBold" pitchFamily="2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C9E828E-9CEC-2D6C-BFD4-15AF94628AB0}"/>
                </a:ext>
              </a:extLst>
            </p:cNvPr>
            <p:cNvSpPr txBox="1"/>
            <p:nvPr/>
          </p:nvSpPr>
          <p:spPr>
            <a:xfrm>
              <a:off x="1656427" y="1544560"/>
              <a:ext cx="953711" cy="369332"/>
            </a:xfrm>
            <a:prstGeom prst="rect">
              <a:avLst/>
            </a:prstGeom>
            <a:noFill/>
          </p:spPr>
          <p:txBody>
            <a:bodyPr wrap="square" anchor="t">
              <a:spAutoFit/>
            </a:bodyPr>
            <a:lstStyle/>
            <a:p>
              <a:pPr algn="ctr"/>
              <a:r>
                <a:rPr lang="el-GR" sz="1800" b="1" dirty="0">
                  <a:solidFill>
                    <a:srgbClr val="00FF00"/>
                  </a:solidFill>
                  <a:effectLst/>
                  <a:latin typeface="Manrope ExtraBold" pitchFamily="2" charset="0"/>
                </a:rPr>
                <a:t>κ</a:t>
              </a:r>
              <a:r>
                <a:rPr lang="en-US" sz="1800" b="1" dirty="0">
                  <a:solidFill>
                    <a:srgbClr val="00FF00"/>
                  </a:solidFill>
                  <a:effectLst/>
                  <a:latin typeface="Manrope ExtraBold" pitchFamily="2" charset="0"/>
                </a:rPr>
                <a:t> = 0.4</a:t>
              </a:r>
              <a:endParaRPr lang="en-US" b="1" dirty="0">
                <a:solidFill>
                  <a:srgbClr val="0000FF"/>
                </a:solidFill>
                <a:latin typeface="Manrope ExtraBold" pitchFamily="2" charset="0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E8CB1C8-7471-99C1-4EA8-01E7A8A69C10}"/>
              </a:ext>
            </a:extLst>
          </p:cNvPr>
          <p:cNvGrpSpPr/>
          <p:nvPr/>
        </p:nvGrpSpPr>
        <p:grpSpPr>
          <a:xfrm>
            <a:off x="5587310" y="1759455"/>
            <a:ext cx="1017378" cy="760071"/>
            <a:chOff x="5587310" y="1167203"/>
            <a:chExt cx="1017378" cy="760071"/>
          </a:xfrm>
        </p:grpSpPr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3C8CCB0E-33FA-3EA3-DE2B-ECE53D241FDC}"/>
                </a:ext>
              </a:extLst>
            </p:cNvPr>
            <p:cNvSpPr/>
            <p:nvPr/>
          </p:nvSpPr>
          <p:spPr>
            <a:xfrm>
              <a:off x="5587310" y="1167203"/>
              <a:ext cx="1017378" cy="760071"/>
            </a:xfrm>
            <a:prstGeom prst="roundRect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F50CFFB-7106-D4B6-ADED-AD6C27771F1C}"/>
                </a:ext>
              </a:extLst>
            </p:cNvPr>
            <p:cNvSpPr txBox="1"/>
            <p:nvPr/>
          </p:nvSpPr>
          <p:spPr>
            <a:xfrm>
              <a:off x="5619144" y="1183791"/>
              <a:ext cx="953711" cy="369332"/>
            </a:xfrm>
            <a:prstGeom prst="rect">
              <a:avLst/>
            </a:prstGeom>
            <a:noFill/>
          </p:spPr>
          <p:txBody>
            <a:bodyPr wrap="square" anchor="t">
              <a:spAutoFit/>
            </a:bodyPr>
            <a:lstStyle/>
            <a:p>
              <a:pPr algn="ctr"/>
              <a:r>
                <a:rPr lang="el-GR" b="1" dirty="0">
                  <a:solidFill>
                    <a:srgbClr val="0000FF"/>
                  </a:solidFill>
                  <a:effectLst/>
                  <a:latin typeface="Manrope ExtraBold" pitchFamily="2" charset="0"/>
                </a:rPr>
                <a:t>λ</a:t>
              </a:r>
              <a:r>
                <a:rPr lang="en-US" b="1" dirty="0">
                  <a:solidFill>
                    <a:srgbClr val="0000FF"/>
                  </a:solidFill>
                  <a:effectLst/>
                  <a:latin typeface="Manrope ExtraBold" pitchFamily="2" charset="0"/>
                </a:rPr>
                <a:t> = 0.2</a:t>
              </a:r>
              <a:endParaRPr lang="en-US" b="1" dirty="0">
                <a:solidFill>
                  <a:srgbClr val="0000FF"/>
                </a:solidFill>
                <a:latin typeface="Manrope ExtraBold" pitchFamily="2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F46F53C-9DBF-F525-2399-D494431D22C3}"/>
                </a:ext>
              </a:extLst>
            </p:cNvPr>
            <p:cNvSpPr txBox="1"/>
            <p:nvPr/>
          </p:nvSpPr>
          <p:spPr>
            <a:xfrm>
              <a:off x="5619144" y="1544560"/>
              <a:ext cx="953711" cy="369332"/>
            </a:xfrm>
            <a:prstGeom prst="rect">
              <a:avLst/>
            </a:prstGeom>
            <a:noFill/>
          </p:spPr>
          <p:txBody>
            <a:bodyPr wrap="square" anchor="t">
              <a:spAutoFit/>
            </a:bodyPr>
            <a:lstStyle/>
            <a:p>
              <a:pPr algn="ctr"/>
              <a:r>
                <a:rPr lang="el-GR" sz="1800" b="1" dirty="0">
                  <a:solidFill>
                    <a:srgbClr val="00FF00"/>
                  </a:solidFill>
                  <a:effectLst/>
                  <a:latin typeface="Manrope ExtraBold" pitchFamily="2" charset="0"/>
                </a:rPr>
                <a:t>κ</a:t>
              </a:r>
              <a:r>
                <a:rPr lang="en-US" sz="1800" b="1" dirty="0">
                  <a:solidFill>
                    <a:srgbClr val="00FF00"/>
                  </a:solidFill>
                  <a:effectLst/>
                  <a:latin typeface="Manrope ExtraBold" pitchFamily="2" charset="0"/>
                </a:rPr>
                <a:t> = 0.4</a:t>
              </a:r>
              <a:endParaRPr lang="en-US" b="1" dirty="0">
                <a:solidFill>
                  <a:srgbClr val="0000FF"/>
                </a:solidFill>
                <a:latin typeface="Manrope ExtraBold" pitchFamily="2" charset="0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6B196AE-8EBA-F663-1E72-AF335DA5AC37}"/>
              </a:ext>
            </a:extLst>
          </p:cNvPr>
          <p:cNvGrpSpPr/>
          <p:nvPr/>
        </p:nvGrpSpPr>
        <p:grpSpPr>
          <a:xfrm>
            <a:off x="9550028" y="1759455"/>
            <a:ext cx="1017378" cy="760071"/>
            <a:chOff x="9550028" y="1167203"/>
            <a:chExt cx="1017378" cy="760071"/>
          </a:xfrm>
        </p:grpSpPr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4C890EB3-D87D-A33B-B3A3-6408314C65AE}"/>
                </a:ext>
              </a:extLst>
            </p:cNvPr>
            <p:cNvSpPr/>
            <p:nvPr/>
          </p:nvSpPr>
          <p:spPr>
            <a:xfrm>
              <a:off x="9550028" y="1167203"/>
              <a:ext cx="1017378" cy="760071"/>
            </a:xfrm>
            <a:prstGeom prst="roundRect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AEEA9B1-3126-040F-833E-0A30164D043B}"/>
                </a:ext>
              </a:extLst>
            </p:cNvPr>
            <p:cNvSpPr txBox="1"/>
            <p:nvPr/>
          </p:nvSpPr>
          <p:spPr>
            <a:xfrm>
              <a:off x="9581862" y="1183791"/>
              <a:ext cx="953711" cy="369332"/>
            </a:xfrm>
            <a:prstGeom prst="rect">
              <a:avLst/>
            </a:prstGeom>
            <a:noFill/>
          </p:spPr>
          <p:txBody>
            <a:bodyPr wrap="square" anchor="t">
              <a:spAutoFit/>
            </a:bodyPr>
            <a:lstStyle/>
            <a:p>
              <a:pPr algn="ctr"/>
              <a:r>
                <a:rPr lang="el-GR" b="1" dirty="0">
                  <a:solidFill>
                    <a:srgbClr val="0000FF"/>
                  </a:solidFill>
                  <a:effectLst/>
                  <a:latin typeface="Manrope ExtraBold" pitchFamily="2" charset="0"/>
                </a:rPr>
                <a:t>λ</a:t>
              </a:r>
              <a:r>
                <a:rPr lang="en-US" b="1" dirty="0">
                  <a:solidFill>
                    <a:srgbClr val="0000FF"/>
                  </a:solidFill>
                  <a:effectLst/>
                  <a:latin typeface="Manrope ExtraBold" pitchFamily="2" charset="0"/>
                </a:rPr>
                <a:t> = 0.3</a:t>
              </a:r>
              <a:endParaRPr lang="en-US" b="1" dirty="0">
                <a:solidFill>
                  <a:srgbClr val="0000FF"/>
                </a:solidFill>
                <a:latin typeface="Manrope ExtraBold" pitchFamily="2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774AEB8-1029-7C83-7805-8F07D522F1BD}"/>
                </a:ext>
              </a:extLst>
            </p:cNvPr>
            <p:cNvSpPr txBox="1"/>
            <p:nvPr/>
          </p:nvSpPr>
          <p:spPr>
            <a:xfrm>
              <a:off x="9581862" y="1544560"/>
              <a:ext cx="953711" cy="369332"/>
            </a:xfrm>
            <a:prstGeom prst="rect">
              <a:avLst/>
            </a:prstGeom>
            <a:noFill/>
          </p:spPr>
          <p:txBody>
            <a:bodyPr wrap="square" anchor="t">
              <a:spAutoFit/>
            </a:bodyPr>
            <a:lstStyle/>
            <a:p>
              <a:pPr algn="ctr"/>
              <a:r>
                <a:rPr lang="el-GR" sz="1800" b="1" dirty="0">
                  <a:solidFill>
                    <a:srgbClr val="00FF00"/>
                  </a:solidFill>
                  <a:effectLst/>
                  <a:latin typeface="Manrope ExtraBold" pitchFamily="2" charset="0"/>
                </a:rPr>
                <a:t>κ</a:t>
              </a:r>
              <a:r>
                <a:rPr lang="en-US" sz="1800" b="1" dirty="0">
                  <a:solidFill>
                    <a:srgbClr val="00FF00"/>
                  </a:solidFill>
                  <a:effectLst/>
                  <a:latin typeface="Manrope ExtraBold" pitchFamily="2" charset="0"/>
                </a:rPr>
                <a:t> = 0.4</a:t>
              </a:r>
              <a:endParaRPr lang="en-US" b="1" dirty="0">
                <a:solidFill>
                  <a:srgbClr val="0000FF"/>
                </a:solidFill>
                <a:latin typeface="Manrope ExtraBold" pitchFamily="2" charset="0"/>
              </a:endParaRPr>
            </a:p>
          </p:txBody>
        </p:sp>
      </p:grpSp>
      <p:pic>
        <p:nvPicPr>
          <p:cNvPr id="21" name="Picture 20" descr="A black line on a white background&#10;&#10;Description automatically generated">
            <a:extLst>
              <a:ext uri="{FF2B5EF4-FFF2-40B4-BE49-F238E27FC236}">
                <a16:creationId xmlns:a16="http://schemas.microsoft.com/office/drawing/2014/main" id="{082890A9-31E7-8AD6-24A9-AB1080888D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62447" y="5654634"/>
            <a:ext cx="2267107" cy="34636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E7181913-CEB9-421C-8438-D1E65FBB5ED0}"/>
              </a:ext>
            </a:extLst>
          </p:cNvPr>
          <p:cNvSpPr txBox="1"/>
          <p:nvPr/>
        </p:nvSpPr>
        <p:spPr>
          <a:xfrm>
            <a:off x="3048886" y="5965317"/>
            <a:ext cx="6097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latin typeface="Manrope SemiBold" pitchFamily="2" charset="0"/>
              </a:rPr>
              <a:t>X axis: increasing e</a:t>
            </a:r>
            <a:r>
              <a:rPr lang="en-US" sz="1800" b="1" dirty="0">
                <a:latin typeface="Manrope SemiBold" pitchFamily="2" charset="0"/>
              </a:rPr>
              <a:t>nvironmental volatility </a:t>
            </a:r>
            <a:r>
              <a:rPr lang="en-US" sz="1800" dirty="0">
                <a:latin typeface="Manrope Medium" pitchFamily="2" charset="0"/>
              </a:rPr>
              <a:t>(</a:t>
            </a:r>
            <a:r>
              <a:rPr lang="el-GR" b="1" dirty="0">
                <a:latin typeface="Manrope SemiBold" pitchFamily="2" charset="0"/>
              </a:rPr>
              <a:t>Δ</a:t>
            </a:r>
            <a:r>
              <a:rPr lang="en-US" b="1" dirty="0">
                <a:latin typeface="Manrope SemiBold" pitchFamily="2" charset="0"/>
              </a:rPr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06987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807BE-670C-0979-0D4D-08CB694EA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00FF"/>
                </a:solidFill>
              </a:rPr>
              <a:t>Model-based</a:t>
            </a:r>
            <a:r>
              <a:rPr lang="en-US" dirty="0"/>
              <a:t> learning partially immunizes social learners against environmental shock</a:t>
            </a:r>
            <a:endParaRPr lang="en-US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3413F1-6822-00AD-3EA1-9EB19F0E4A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564" y="1724269"/>
            <a:ext cx="7260985" cy="433613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56EC6B4-A3A5-70DF-9D95-C02BEDBE741D}"/>
              </a:ext>
            </a:extLst>
          </p:cNvPr>
          <p:cNvSpPr txBox="1"/>
          <p:nvPr/>
        </p:nvSpPr>
        <p:spPr>
          <a:xfrm>
            <a:off x="8948057" y="2151727"/>
            <a:ext cx="2582883" cy="2862322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r>
              <a:rPr lang="en-US" sz="2000" b="1" dirty="0">
                <a:solidFill>
                  <a:schemeClr val="accent2"/>
                </a:solidFill>
                <a:effectLst/>
                <a:latin typeface="Manrope SemiBold" pitchFamily="2" charset="0"/>
              </a:rPr>
              <a:t>Orange line: </a:t>
            </a:r>
            <a:r>
              <a:rPr lang="en-US" sz="2000" dirty="0">
                <a:effectLst/>
                <a:latin typeface="Manrope" pitchFamily="2" charset="0"/>
              </a:rPr>
              <a:t>only </a:t>
            </a:r>
            <a:r>
              <a:rPr lang="en-US" sz="2000" dirty="0">
                <a:solidFill>
                  <a:schemeClr val="accent2"/>
                </a:solidFill>
                <a:effectLst/>
                <a:latin typeface="Manrope" pitchFamily="2" charset="0"/>
              </a:rPr>
              <a:t>model-free</a:t>
            </a:r>
            <a:r>
              <a:rPr lang="en-US" sz="2000" dirty="0">
                <a:effectLst/>
                <a:latin typeface="Manrope" pitchFamily="2" charset="0"/>
              </a:rPr>
              <a:t> socia</a:t>
            </a:r>
            <a:r>
              <a:rPr lang="en-US" sz="2000" dirty="0">
                <a:latin typeface="Manrope" pitchFamily="2" charset="0"/>
              </a:rPr>
              <a:t>l</a:t>
            </a:r>
            <a:r>
              <a:rPr lang="en-US" sz="2000" dirty="0">
                <a:effectLst/>
                <a:latin typeface="Manrope" pitchFamily="2" charset="0"/>
              </a:rPr>
              <a:t> learners (GN)</a:t>
            </a:r>
            <a:endParaRPr lang="en-US" sz="2000" b="1" dirty="0">
              <a:solidFill>
                <a:schemeClr val="accent2"/>
              </a:solidFill>
              <a:effectLst/>
              <a:latin typeface="Manrope SemiBold" pitchFamily="2" charset="0"/>
            </a:endParaRPr>
          </a:p>
          <a:p>
            <a:endParaRPr lang="en-US" sz="2000" b="1" dirty="0">
              <a:solidFill>
                <a:srgbClr val="7030A0"/>
              </a:solidFill>
              <a:latin typeface="Manrope SemiBold" pitchFamily="2" charset="0"/>
            </a:endParaRPr>
          </a:p>
          <a:p>
            <a:r>
              <a:rPr lang="en-US" sz="2000" b="1" dirty="0">
                <a:solidFill>
                  <a:srgbClr val="7030A0"/>
                </a:solidFill>
                <a:effectLst/>
                <a:latin typeface="Manrope SemiBold" pitchFamily="2" charset="0"/>
              </a:rPr>
              <a:t>Purple line:</a:t>
            </a:r>
            <a:r>
              <a:rPr lang="en-US" sz="2000" b="1" dirty="0">
                <a:effectLst/>
                <a:latin typeface="Manrope SemiBold" pitchFamily="2" charset="0"/>
              </a:rPr>
              <a:t> </a:t>
            </a:r>
            <a:r>
              <a:rPr lang="en-US" sz="2000" dirty="0">
                <a:effectLst/>
                <a:latin typeface="Manrope" pitchFamily="2" charset="0"/>
              </a:rPr>
              <a:t> social learners including intermediate, </a:t>
            </a:r>
            <a:r>
              <a:rPr lang="en-US" sz="2000" dirty="0">
                <a:solidFill>
                  <a:srgbClr val="0000FF"/>
                </a:solidFill>
                <a:effectLst/>
                <a:latin typeface="Manrope" pitchFamily="2" charset="0"/>
              </a:rPr>
              <a:t>model-based</a:t>
            </a:r>
            <a:r>
              <a:rPr lang="en-US" sz="2000" dirty="0">
                <a:effectLst/>
                <a:latin typeface="Manrope" pitchFamily="2" charset="0"/>
              </a:rPr>
              <a:t> strategy (</a:t>
            </a:r>
            <a:r>
              <a:rPr lang="en-US" sz="2000" dirty="0">
                <a:solidFill>
                  <a:srgbClr val="0000FF"/>
                </a:solidFill>
                <a:effectLst/>
                <a:latin typeface="Manrope" pitchFamily="2" charset="0"/>
              </a:rPr>
              <a:t>MB</a:t>
            </a:r>
            <a:r>
              <a:rPr lang="en-US" sz="2000" dirty="0">
                <a:effectLst/>
                <a:latin typeface="Manrope" pitchFamily="2" charset="0"/>
              </a:rPr>
              <a:t> + </a:t>
            </a:r>
            <a:r>
              <a:rPr lang="en-US" sz="2000" dirty="0">
                <a:solidFill>
                  <a:schemeClr val="accent2"/>
                </a:solidFill>
                <a:effectLst/>
                <a:latin typeface="Manrope" pitchFamily="2" charset="0"/>
              </a:rPr>
              <a:t>MF</a:t>
            </a:r>
            <a:r>
              <a:rPr lang="en-US" sz="2000" dirty="0">
                <a:effectLst/>
                <a:latin typeface="Manrope" pitchFamily="2" charset="0"/>
              </a:rPr>
              <a:t>)</a:t>
            </a:r>
            <a:endParaRPr lang="en-US" sz="2000" dirty="0">
              <a:latin typeface="Manrope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63F2FD-6483-AA59-6D2F-E43DE6CE7111}"/>
              </a:ext>
            </a:extLst>
          </p:cNvPr>
          <p:cNvSpPr txBox="1"/>
          <p:nvPr/>
        </p:nvSpPr>
        <p:spPr>
          <a:xfrm>
            <a:off x="5497033" y="6431583"/>
            <a:ext cx="6266122" cy="32960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/>
            <a:r>
              <a:rPr lang="en-US" sz="1400" dirty="0">
                <a:latin typeface="Manrope" pitchFamily="2" charset="0"/>
              </a:rPr>
              <a:t>4k+ simulations, </a:t>
            </a:r>
            <a:r>
              <a:rPr lang="el-GR" sz="1400" dirty="0">
                <a:latin typeface="Manrope" pitchFamily="2" charset="0"/>
              </a:rPr>
              <a:t>λ</a:t>
            </a:r>
            <a:r>
              <a:rPr lang="en-US" sz="1400" dirty="0">
                <a:latin typeface="Manrope" pitchFamily="2" charset="0"/>
              </a:rPr>
              <a:t> ∈ {0.1, 0.2, 0.3}; </a:t>
            </a:r>
            <a:r>
              <a:rPr lang="el-GR" sz="1400" dirty="0">
                <a:latin typeface="Manrope" pitchFamily="2" charset="0"/>
              </a:rPr>
              <a:t>κ</a:t>
            </a:r>
            <a:r>
              <a:rPr lang="en-US" sz="1400" dirty="0">
                <a:latin typeface="Manrope" pitchFamily="2" charset="0"/>
              </a:rPr>
              <a:t> = 0.4</a:t>
            </a:r>
            <a:endParaRPr lang="el-GR" sz="1400" dirty="0">
              <a:latin typeface="Manrop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39404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F0DB8DF-4EEE-2FDD-179C-FD6C5B77FF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Cumulative culture relies on a learning mechanism</a:t>
            </a:r>
          </a:p>
        </p:txBody>
      </p:sp>
      <p:pic>
        <p:nvPicPr>
          <p:cNvPr id="10" name="Content Placeholder 9" descr="A group of people dancing in front of a building&#10;&#10;Description automatically generated">
            <a:extLst>
              <a:ext uri="{FF2B5EF4-FFF2-40B4-BE49-F238E27FC236}">
                <a16:creationId xmlns:a16="http://schemas.microsoft.com/office/drawing/2014/main" id="{C01621D0-938A-5F04-9ED6-48B8A8BBD8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b="2072"/>
          <a:stretch/>
        </p:blipFill>
        <p:spPr>
          <a:xfrm>
            <a:off x="1057867" y="1150433"/>
            <a:ext cx="4815897" cy="4716111"/>
          </a:xfr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615ED1AB-AD23-12CF-797A-44D11B6C06F0}"/>
              </a:ext>
            </a:extLst>
          </p:cNvPr>
          <p:cNvGrpSpPr/>
          <p:nvPr/>
        </p:nvGrpSpPr>
        <p:grpSpPr>
          <a:xfrm>
            <a:off x="7722687" y="1274199"/>
            <a:ext cx="3335094" cy="4806534"/>
            <a:chOff x="7010106" y="910156"/>
            <a:chExt cx="3668603" cy="5287187"/>
          </a:xfrm>
        </p:grpSpPr>
        <p:pic>
          <p:nvPicPr>
            <p:cNvPr id="12" name="Picture 8" descr="The best books on cultural evolution">
              <a:extLst>
                <a:ext uri="{FF2B5EF4-FFF2-40B4-BE49-F238E27FC236}">
                  <a16:creationId xmlns:a16="http://schemas.microsoft.com/office/drawing/2014/main" id="{BD01EE96-685F-1B83-8F6A-A952381C52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0106" y="910156"/>
              <a:ext cx="1734855" cy="2602281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6" descr="Becoming Human: A Theory of Ontogeny: Tomasello, Michael: 9780674248281:  Amazon.com: Books">
              <a:extLst>
                <a:ext uri="{FF2B5EF4-FFF2-40B4-BE49-F238E27FC236}">
                  <a16:creationId xmlns:a16="http://schemas.microsoft.com/office/drawing/2014/main" id="{9BE197E4-5D77-FBFF-2719-2ECD612E52E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79272" y="1045238"/>
              <a:ext cx="1939649" cy="2908461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4">
              <a:extLst>
                <a:ext uri="{FF2B5EF4-FFF2-40B4-BE49-F238E27FC236}">
                  <a16:creationId xmlns:a16="http://schemas.microsoft.com/office/drawing/2014/main" id="{E4D0650C-3E40-0BF1-DBD3-8A5F78949C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96856" y="3288578"/>
              <a:ext cx="1789545" cy="2701636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2" descr="The Secret of Our Success | Princeton University Press">
              <a:extLst>
                <a:ext uri="{FF2B5EF4-FFF2-40B4-BE49-F238E27FC236}">
                  <a16:creationId xmlns:a16="http://schemas.microsoft.com/office/drawing/2014/main" id="{AD6278C1-4912-B803-D337-3016ADE807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26269" y="3288882"/>
              <a:ext cx="1952440" cy="2908461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833937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C316D-B8CA-841E-CF05-396AAAB6A3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2363189"/>
            <a:ext cx="3571708" cy="1664896"/>
          </a:xfrm>
        </p:spPr>
        <p:txBody>
          <a:bodyPr/>
          <a:lstStyle/>
          <a:p>
            <a:r>
              <a:rPr lang="en-US" sz="4000" dirty="0"/>
              <a:t>Taking a step back…</a:t>
            </a:r>
          </a:p>
        </p:txBody>
      </p:sp>
    </p:spTree>
    <p:extLst>
      <p:ext uri="{BB962C8B-B14F-4D97-AF65-F5344CB8AC3E}">
        <p14:creationId xmlns:p14="http://schemas.microsoft.com/office/powerpoint/2010/main" val="26260056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202F9B-BA89-2BD3-3B7B-1FA6EB2C8E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62093"/>
            <a:ext cx="11430000" cy="993485"/>
          </a:xfrm>
        </p:spPr>
        <p:txBody>
          <a:bodyPr/>
          <a:lstStyle/>
          <a:p>
            <a:r>
              <a:rPr lang="en-US" b="1" dirty="0"/>
              <a:t>Distinct learning regimes emerge</a:t>
            </a:r>
            <a:r>
              <a:rPr lang="en-US" dirty="0"/>
              <a:t> when examining the entire range of learning costs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99AF66B-BF3D-EB37-B338-27A4670480D3}"/>
              </a:ext>
            </a:extLst>
          </p:cNvPr>
          <p:cNvSpPr txBox="1"/>
          <p:nvPr/>
        </p:nvSpPr>
        <p:spPr>
          <a:xfrm>
            <a:off x="5819553" y="5447595"/>
            <a:ext cx="4263656" cy="39340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 sz="2000" b="1" dirty="0">
                <a:solidFill>
                  <a:srgbClr val="0000FF"/>
                </a:solidFill>
                <a:latin typeface="Manrope ExtraBold" pitchFamily="2" charset="0"/>
              </a:rPr>
              <a:t>Model-based</a:t>
            </a:r>
            <a:r>
              <a:rPr lang="en-US" sz="2000" dirty="0">
                <a:latin typeface="Manrope" pitchFamily="2" charset="0"/>
              </a:rPr>
              <a:t> learning cost</a:t>
            </a:r>
          </a:p>
        </p:txBody>
      </p:sp>
      <p:pic>
        <p:nvPicPr>
          <p:cNvPr id="22" name="Picture 21" descr="A long thin metal pole with a black arrow&#10;&#10;Description automatically generated">
            <a:extLst>
              <a:ext uri="{FF2B5EF4-FFF2-40B4-BE49-F238E27FC236}">
                <a16:creationId xmlns:a16="http://schemas.microsoft.com/office/drawing/2014/main" id="{AEA6DFC9-4939-72B1-564E-FA73FF8EE9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4381" y="1719489"/>
            <a:ext cx="6943239" cy="36576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9BDB57A-67E6-F5FA-DA20-D13AE554DF3D}"/>
              </a:ext>
            </a:extLst>
          </p:cNvPr>
          <p:cNvSpPr txBox="1"/>
          <p:nvPr/>
        </p:nvSpPr>
        <p:spPr>
          <a:xfrm rot="16200000">
            <a:off x="3912787" y="3441873"/>
            <a:ext cx="3094074" cy="39340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 sz="2000" b="1" dirty="0">
                <a:solidFill>
                  <a:srgbClr val="00FF00"/>
                </a:solidFill>
                <a:latin typeface="Manrope ExtraBold" pitchFamily="2" charset="0"/>
              </a:rPr>
              <a:t>Individual</a:t>
            </a:r>
            <a:r>
              <a:rPr lang="en-US" sz="2000" dirty="0">
                <a:latin typeface="Manrope" pitchFamily="2" charset="0"/>
              </a:rPr>
              <a:t> learning cost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D49B48-BB88-3B8E-B5B6-81FE29A07590}"/>
              </a:ext>
            </a:extLst>
          </p:cNvPr>
          <p:cNvSpPr txBox="1"/>
          <p:nvPr/>
        </p:nvSpPr>
        <p:spPr>
          <a:xfrm>
            <a:off x="2692400" y="4862447"/>
            <a:ext cx="393406" cy="64633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r>
              <a:rPr lang="el-GR" sz="3600" b="1" dirty="0">
                <a:solidFill>
                  <a:srgbClr val="00FF00"/>
                </a:solidFill>
                <a:effectLst/>
                <a:latin typeface="Manrope ExtraBold" pitchFamily="2" charset="0"/>
              </a:rPr>
              <a:t>κ</a:t>
            </a:r>
            <a:endParaRPr lang="en-US" sz="3600" b="1" dirty="0">
              <a:solidFill>
                <a:srgbClr val="00FF00"/>
              </a:solidFill>
              <a:latin typeface="Manrope ExtraBold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75DF2C-C782-6FF7-B2C2-5C3E6E43D6EE}"/>
              </a:ext>
            </a:extLst>
          </p:cNvPr>
          <p:cNvSpPr txBox="1"/>
          <p:nvPr/>
        </p:nvSpPr>
        <p:spPr>
          <a:xfrm>
            <a:off x="3521739" y="4862447"/>
            <a:ext cx="393406" cy="64633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r>
              <a:rPr lang="el-GR" sz="3600" b="1" dirty="0">
                <a:solidFill>
                  <a:srgbClr val="0000FF"/>
                </a:solidFill>
                <a:effectLst/>
                <a:latin typeface="Manrope ExtraBold" pitchFamily="2" charset="0"/>
              </a:rPr>
              <a:t>λ</a:t>
            </a:r>
            <a:endParaRPr lang="en-US" sz="3600" b="1" dirty="0">
              <a:solidFill>
                <a:srgbClr val="0000FF"/>
              </a:solidFill>
              <a:latin typeface="Manrope Extra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75494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202F9B-BA89-2BD3-3B7B-1FA6EB2C8E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62093"/>
            <a:ext cx="11430000" cy="993485"/>
          </a:xfrm>
        </p:spPr>
        <p:txBody>
          <a:bodyPr/>
          <a:lstStyle/>
          <a:p>
            <a:r>
              <a:rPr lang="en-US" b="1" dirty="0">
                <a:solidFill>
                  <a:srgbClr val="00FF00"/>
                </a:solidFill>
              </a:rPr>
              <a:t>Domination by individual learners </a:t>
            </a:r>
            <a:r>
              <a:rPr lang="en-US" dirty="0"/>
              <a:t>occurs when it is trivially cheap to be an </a:t>
            </a:r>
            <a:r>
              <a:rPr lang="en-US" b="1" dirty="0">
                <a:solidFill>
                  <a:srgbClr val="00FF00"/>
                </a:solidFill>
              </a:rPr>
              <a:t>individual learner</a:t>
            </a:r>
          </a:p>
        </p:txBody>
      </p:sp>
      <p:pic>
        <p:nvPicPr>
          <p:cNvPr id="24" name="Picture 23" descr="A graph of a graph&#10;&#10;Description automatically generated">
            <a:extLst>
              <a:ext uri="{FF2B5EF4-FFF2-40B4-BE49-F238E27FC236}">
                <a16:creationId xmlns:a16="http://schemas.microsoft.com/office/drawing/2014/main" id="{16F5FE48-6690-22CC-59AB-79FF95DFD5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4712" y="1749062"/>
            <a:ext cx="6922576" cy="3657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7B28947-0C8A-18D3-9AF2-E4597EFED28C}"/>
              </a:ext>
            </a:extLst>
          </p:cNvPr>
          <p:cNvSpPr txBox="1"/>
          <p:nvPr/>
        </p:nvSpPr>
        <p:spPr>
          <a:xfrm>
            <a:off x="5819553" y="5447595"/>
            <a:ext cx="4263656" cy="39340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 sz="2000" b="1" dirty="0">
                <a:solidFill>
                  <a:srgbClr val="0000FF"/>
                </a:solidFill>
                <a:latin typeface="Manrope ExtraBold" pitchFamily="2" charset="0"/>
              </a:rPr>
              <a:t>Model-based</a:t>
            </a:r>
            <a:r>
              <a:rPr lang="en-US" sz="2000" dirty="0">
                <a:latin typeface="Manrope" pitchFamily="2" charset="0"/>
              </a:rPr>
              <a:t> learning cost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FCB508-2DAB-53B6-F7D4-759C9CE4F920}"/>
              </a:ext>
            </a:extLst>
          </p:cNvPr>
          <p:cNvSpPr txBox="1"/>
          <p:nvPr/>
        </p:nvSpPr>
        <p:spPr>
          <a:xfrm rot="16200000">
            <a:off x="3912787" y="3441873"/>
            <a:ext cx="3094074" cy="39340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 sz="2000" b="1" dirty="0">
                <a:solidFill>
                  <a:srgbClr val="00FF00"/>
                </a:solidFill>
                <a:latin typeface="Manrope ExtraBold" pitchFamily="2" charset="0"/>
              </a:rPr>
              <a:t>Individual</a:t>
            </a:r>
            <a:r>
              <a:rPr lang="en-US" sz="2000" dirty="0">
                <a:latin typeface="Manrope" pitchFamily="2" charset="0"/>
              </a:rPr>
              <a:t> learning cost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FC2141-17CC-871D-A1D9-E5990D661755}"/>
              </a:ext>
            </a:extLst>
          </p:cNvPr>
          <p:cNvSpPr txBox="1"/>
          <p:nvPr/>
        </p:nvSpPr>
        <p:spPr>
          <a:xfrm>
            <a:off x="2692400" y="4862447"/>
            <a:ext cx="393406" cy="64633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r>
              <a:rPr lang="el-GR" sz="3600" b="1" dirty="0">
                <a:solidFill>
                  <a:srgbClr val="00FF00"/>
                </a:solidFill>
                <a:effectLst/>
                <a:latin typeface="Manrope ExtraBold" pitchFamily="2" charset="0"/>
              </a:rPr>
              <a:t>κ</a:t>
            </a:r>
            <a:endParaRPr lang="en-US" sz="3600" b="1" dirty="0">
              <a:solidFill>
                <a:srgbClr val="00FF00"/>
              </a:solidFill>
              <a:latin typeface="Manrope ExtraBold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ADB713-C8A7-8CF3-1858-166E1566787B}"/>
              </a:ext>
            </a:extLst>
          </p:cNvPr>
          <p:cNvSpPr txBox="1"/>
          <p:nvPr/>
        </p:nvSpPr>
        <p:spPr>
          <a:xfrm>
            <a:off x="3521739" y="4862447"/>
            <a:ext cx="393406" cy="64633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r>
              <a:rPr lang="el-GR" sz="3600" b="1" dirty="0">
                <a:solidFill>
                  <a:srgbClr val="0000FF"/>
                </a:solidFill>
                <a:effectLst/>
                <a:latin typeface="Manrope ExtraBold" pitchFamily="2" charset="0"/>
              </a:rPr>
              <a:t>λ</a:t>
            </a:r>
            <a:endParaRPr lang="en-US" sz="3600" b="1" dirty="0">
              <a:solidFill>
                <a:srgbClr val="0000FF"/>
              </a:solidFill>
              <a:latin typeface="Manrope ExtraBold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F8A74C-C977-FC2E-0074-DC98B3926F86}"/>
              </a:ext>
            </a:extLst>
          </p:cNvPr>
          <p:cNvSpPr txBox="1"/>
          <p:nvPr/>
        </p:nvSpPr>
        <p:spPr>
          <a:xfrm>
            <a:off x="3048886" y="6226575"/>
            <a:ext cx="6097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chemeClr val="tx2"/>
                </a:solidFill>
                <a:latin typeface="Manrope Medium" pitchFamily="2" charset="0"/>
              </a:rPr>
              <a:t>Environmentally</a:t>
            </a:r>
            <a:r>
              <a:rPr lang="en-US" sz="1800" dirty="0">
                <a:solidFill>
                  <a:schemeClr val="tx2"/>
                </a:solidFill>
                <a:latin typeface="Manrope" pitchFamily="2" charset="0"/>
              </a:rPr>
              <a:t> </a:t>
            </a:r>
            <a:r>
              <a:rPr lang="en-US" sz="1800" dirty="0">
                <a:solidFill>
                  <a:schemeClr val="tx2"/>
                </a:solidFill>
                <a:latin typeface="Manrope Medium" pitchFamily="2" charset="0"/>
              </a:rPr>
              <a:t>insensitive (</a:t>
            </a:r>
            <a:r>
              <a:rPr lang="el-GR" b="1" dirty="0">
                <a:solidFill>
                  <a:schemeClr val="tx2"/>
                </a:solidFill>
                <a:latin typeface="Manrope SemiBold" pitchFamily="2" charset="0"/>
              </a:rPr>
              <a:t>Δ</a:t>
            </a:r>
            <a:r>
              <a:rPr lang="en-US" b="1" dirty="0">
                <a:solidFill>
                  <a:schemeClr val="tx2"/>
                </a:solidFill>
                <a:latin typeface="Manrope SemiBold" pitchFamily="2" charset="0"/>
              </a:rPr>
              <a:t>)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05734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202F9B-BA89-2BD3-3B7B-1FA6EB2C8E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62093"/>
            <a:ext cx="11430000" cy="993485"/>
          </a:xfrm>
        </p:spPr>
        <p:txBody>
          <a:bodyPr/>
          <a:lstStyle/>
          <a:p>
            <a:r>
              <a:rPr lang="en-US" b="1" dirty="0">
                <a:solidFill>
                  <a:srgbClr val="00FF00"/>
                </a:solidFill>
              </a:rPr>
              <a:t>High individual</a:t>
            </a:r>
            <a:r>
              <a:rPr lang="en-US" b="1" dirty="0"/>
              <a:t> </a:t>
            </a:r>
            <a:r>
              <a:rPr lang="en-US" dirty="0"/>
              <a:t>and </a:t>
            </a:r>
            <a:r>
              <a:rPr lang="en-US" b="1" dirty="0">
                <a:solidFill>
                  <a:srgbClr val="0000FF"/>
                </a:solidFill>
              </a:rPr>
              <a:t>trivially cheap model-based</a:t>
            </a:r>
            <a:r>
              <a:rPr lang="en-US" dirty="0"/>
              <a:t> costs lead to ~absorption by </a:t>
            </a:r>
            <a:r>
              <a:rPr lang="en-US" b="1" dirty="0">
                <a:solidFill>
                  <a:srgbClr val="0000FF"/>
                </a:solidFill>
              </a:rPr>
              <a:t>model-based learners</a:t>
            </a:r>
          </a:p>
        </p:txBody>
      </p:sp>
      <p:pic>
        <p:nvPicPr>
          <p:cNvPr id="26" name="Picture 25" descr="A blue and green rectangular object&#10;&#10;Description automatically generated">
            <a:extLst>
              <a:ext uri="{FF2B5EF4-FFF2-40B4-BE49-F238E27FC236}">
                <a16:creationId xmlns:a16="http://schemas.microsoft.com/office/drawing/2014/main" id="{A2361864-A91B-A74B-1C07-09521185B9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5377" y="1749062"/>
            <a:ext cx="6881247" cy="36576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98AEBF6-4DC5-61D4-7BEB-F478D0ADB6F4}"/>
              </a:ext>
            </a:extLst>
          </p:cNvPr>
          <p:cNvSpPr txBox="1"/>
          <p:nvPr/>
        </p:nvSpPr>
        <p:spPr>
          <a:xfrm>
            <a:off x="5819553" y="5447595"/>
            <a:ext cx="4263656" cy="39340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 sz="2000" b="1" dirty="0">
                <a:solidFill>
                  <a:srgbClr val="0000FF"/>
                </a:solidFill>
                <a:latin typeface="Manrope ExtraBold" pitchFamily="2" charset="0"/>
              </a:rPr>
              <a:t>Model-based</a:t>
            </a:r>
            <a:r>
              <a:rPr lang="en-US" sz="2000" dirty="0">
                <a:latin typeface="Manrope" pitchFamily="2" charset="0"/>
              </a:rPr>
              <a:t> learning cost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51C0150-B0D5-2BF1-79E6-FF86F75B8249}"/>
              </a:ext>
            </a:extLst>
          </p:cNvPr>
          <p:cNvSpPr txBox="1"/>
          <p:nvPr/>
        </p:nvSpPr>
        <p:spPr>
          <a:xfrm rot="16200000">
            <a:off x="3912787" y="3441873"/>
            <a:ext cx="3094074" cy="39340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 sz="2000" b="1" dirty="0">
                <a:solidFill>
                  <a:srgbClr val="00FF00"/>
                </a:solidFill>
                <a:latin typeface="Manrope ExtraBold" pitchFamily="2" charset="0"/>
              </a:rPr>
              <a:t>Individual</a:t>
            </a:r>
            <a:r>
              <a:rPr lang="en-US" sz="2000" dirty="0">
                <a:latin typeface="Manrope" pitchFamily="2" charset="0"/>
              </a:rPr>
              <a:t> learning cost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744AB7A-DEE0-DC1F-82DD-49399AB0161F}"/>
              </a:ext>
            </a:extLst>
          </p:cNvPr>
          <p:cNvSpPr txBox="1"/>
          <p:nvPr/>
        </p:nvSpPr>
        <p:spPr>
          <a:xfrm>
            <a:off x="2692400" y="4862447"/>
            <a:ext cx="393406" cy="64633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r>
              <a:rPr lang="el-GR" sz="3600" b="1" dirty="0">
                <a:solidFill>
                  <a:srgbClr val="00FF00"/>
                </a:solidFill>
                <a:effectLst/>
                <a:latin typeface="Manrope ExtraBold" pitchFamily="2" charset="0"/>
              </a:rPr>
              <a:t>κ</a:t>
            </a:r>
            <a:endParaRPr lang="en-US" sz="3600" b="1" dirty="0">
              <a:solidFill>
                <a:srgbClr val="00FF00"/>
              </a:solidFill>
              <a:latin typeface="Manrope ExtraBold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3D724B9-E4AC-2D24-178C-466915D5B181}"/>
              </a:ext>
            </a:extLst>
          </p:cNvPr>
          <p:cNvSpPr txBox="1"/>
          <p:nvPr/>
        </p:nvSpPr>
        <p:spPr>
          <a:xfrm>
            <a:off x="3521739" y="4862447"/>
            <a:ext cx="393406" cy="64633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r>
              <a:rPr lang="el-GR" sz="3600" b="1" dirty="0">
                <a:solidFill>
                  <a:srgbClr val="0000FF"/>
                </a:solidFill>
                <a:effectLst/>
                <a:latin typeface="Manrope ExtraBold" pitchFamily="2" charset="0"/>
              </a:rPr>
              <a:t>λ</a:t>
            </a:r>
            <a:endParaRPr lang="en-US" sz="3600" b="1" dirty="0">
              <a:solidFill>
                <a:srgbClr val="0000FF"/>
              </a:solidFill>
              <a:latin typeface="Manrope ExtraBold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0531BA0-C45E-7E73-1622-A24DFCD0ABC7}"/>
              </a:ext>
            </a:extLst>
          </p:cNvPr>
          <p:cNvSpPr txBox="1"/>
          <p:nvPr/>
        </p:nvSpPr>
        <p:spPr>
          <a:xfrm>
            <a:off x="3048886" y="6226575"/>
            <a:ext cx="6097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chemeClr val="tx2"/>
                </a:solidFill>
                <a:latin typeface="Manrope Medium" pitchFamily="2" charset="0"/>
              </a:rPr>
              <a:t>Environmentally</a:t>
            </a:r>
            <a:r>
              <a:rPr lang="en-US" sz="1800" dirty="0">
                <a:solidFill>
                  <a:schemeClr val="tx2"/>
                </a:solidFill>
                <a:latin typeface="Manrope" pitchFamily="2" charset="0"/>
              </a:rPr>
              <a:t> </a:t>
            </a:r>
            <a:r>
              <a:rPr lang="en-US" sz="1800" dirty="0">
                <a:solidFill>
                  <a:schemeClr val="tx2"/>
                </a:solidFill>
                <a:latin typeface="Manrope Medium" pitchFamily="2" charset="0"/>
              </a:rPr>
              <a:t>insensitive (</a:t>
            </a:r>
            <a:r>
              <a:rPr lang="el-GR" b="1" dirty="0">
                <a:solidFill>
                  <a:schemeClr val="tx2"/>
                </a:solidFill>
                <a:latin typeface="Manrope SemiBold" pitchFamily="2" charset="0"/>
              </a:rPr>
              <a:t>Δ</a:t>
            </a:r>
            <a:r>
              <a:rPr lang="en-US" b="1" dirty="0">
                <a:solidFill>
                  <a:schemeClr val="tx2"/>
                </a:solidFill>
                <a:latin typeface="Manrope SemiBold" pitchFamily="2" charset="0"/>
              </a:rPr>
              <a:t>)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80422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202F9B-BA89-2BD3-3B7B-1FA6EB2C8E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62093"/>
            <a:ext cx="11430000" cy="993485"/>
          </a:xfrm>
        </p:spPr>
        <p:txBody>
          <a:bodyPr/>
          <a:lstStyle/>
          <a:p>
            <a:r>
              <a:rPr lang="en-US" dirty="0"/>
              <a:t>When </a:t>
            </a:r>
            <a:r>
              <a:rPr lang="en-US" b="1" dirty="0">
                <a:solidFill>
                  <a:srgbClr val="0000FF"/>
                </a:solidFill>
              </a:rPr>
              <a:t>model-based</a:t>
            </a:r>
            <a:r>
              <a:rPr lang="en-US" dirty="0"/>
              <a:t> learning is more expensive than </a:t>
            </a:r>
            <a:r>
              <a:rPr lang="en-US" b="1" dirty="0">
                <a:solidFill>
                  <a:srgbClr val="00FF00"/>
                </a:solidFill>
              </a:rPr>
              <a:t>individual </a:t>
            </a:r>
            <a:r>
              <a:rPr lang="en-US" dirty="0"/>
              <a:t>learning, we see </a:t>
            </a:r>
            <a:r>
              <a:rPr lang="en-US" b="1" dirty="0">
                <a:solidFill>
                  <a:srgbClr val="DBDA00"/>
                </a:solidFill>
              </a:rPr>
              <a:t>GN dynamics</a:t>
            </a:r>
          </a:p>
        </p:txBody>
      </p:sp>
      <p:pic>
        <p:nvPicPr>
          <p:cNvPr id="28" name="Picture 27" descr="A drawing of a triangle&#10;&#10;Description automatically generated">
            <a:extLst>
              <a:ext uri="{FF2B5EF4-FFF2-40B4-BE49-F238E27FC236}">
                <a16:creationId xmlns:a16="http://schemas.microsoft.com/office/drawing/2014/main" id="{A6DB48DE-715A-A796-615E-4FE0A1E3A0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5044" y="1749062"/>
            <a:ext cx="6901912" cy="36576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4502CE5-8184-ED9C-B1F6-FBBB8C7FABF0}"/>
              </a:ext>
            </a:extLst>
          </p:cNvPr>
          <p:cNvSpPr txBox="1"/>
          <p:nvPr/>
        </p:nvSpPr>
        <p:spPr>
          <a:xfrm>
            <a:off x="5819553" y="5447595"/>
            <a:ext cx="4263656" cy="39340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 sz="2000" b="1" dirty="0">
                <a:solidFill>
                  <a:srgbClr val="0000FF"/>
                </a:solidFill>
                <a:latin typeface="Manrope ExtraBold" pitchFamily="2" charset="0"/>
              </a:rPr>
              <a:t>Model-based</a:t>
            </a:r>
            <a:r>
              <a:rPr lang="en-US" sz="2000" dirty="0">
                <a:latin typeface="Manrope" pitchFamily="2" charset="0"/>
              </a:rPr>
              <a:t> learning cost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36DA199-7C24-E14B-9F1E-7266495C9E7A}"/>
              </a:ext>
            </a:extLst>
          </p:cNvPr>
          <p:cNvSpPr txBox="1"/>
          <p:nvPr/>
        </p:nvSpPr>
        <p:spPr>
          <a:xfrm rot="16200000">
            <a:off x="3912787" y="3441873"/>
            <a:ext cx="3094074" cy="39340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 sz="2000" b="1" dirty="0">
                <a:solidFill>
                  <a:srgbClr val="00FF00"/>
                </a:solidFill>
                <a:latin typeface="Manrope ExtraBold" pitchFamily="2" charset="0"/>
              </a:rPr>
              <a:t>Individual</a:t>
            </a:r>
            <a:r>
              <a:rPr lang="en-US" sz="2000" dirty="0">
                <a:latin typeface="Manrope" pitchFamily="2" charset="0"/>
              </a:rPr>
              <a:t> learning cost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D6B25B-27BA-7280-81D3-88B24FD66D4F}"/>
              </a:ext>
            </a:extLst>
          </p:cNvPr>
          <p:cNvSpPr txBox="1"/>
          <p:nvPr/>
        </p:nvSpPr>
        <p:spPr>
          <a:xfrm>
            <a:off x="2692400" y="4862447"/>
            <a:ext cx="393406" cy="64633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r>
              <a:rPr lang="el-GR" sz="3600" b="1" dirty="0">
                <a:solidFill>
                  <a:srgbClr val="00FF00"/>
                </a:solidFill>
                <a:effectLst/>
                <a:latin typeface="Manrope ExtraBold" pitchFamily="2" charset="0"/>
              </a:rPr>
              <a:t>κ</a:t>
            </a:r>
            <a:endParaRPr lang="en-US" sz="3600" b="1" dirty="0">
              <a:solidFill>
                <a:srgbClr val="00FF00"/>
              </a:solidFill>
              <a:latin typeface="Manrope ExtraBold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FDFD4FA-831C-BBDA-293B-6FB02D20F428}"/>
              </a:ext>
            </a:extLst>
          </p:cNvPr>
          <p:cNvSpPr txBox="1"/>
          <p:nvPr/>
        </p:nvSpPr>
        <p:spPr>
          <a:xfrm>
            <a:off x="3521739" y="4862447"/>
            <a:ext cx="393406" cy="64633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r>
              <a:rPr lang="el-GR" sz="3600" b="1" dirty="0">
                <a:solidFill>
                  <a:srgbClr val="0000FF"/>
                </a:solidFill>
                <a:effectLst/>
                <a:latin typeface="Manrope ExtraBold" pitchFamily="2" charset="0"/>
              </a:rPr>
              <a:t>λ</a:t>
            </a:r>
            <a:endParaRPr lang="en-US" sz="3600" b="1" dirty="0">
              <a:solidFill>
                <a:srgbClr val="0000FF"/>
              </a:solidFill>
              <a:latin typeface="Manrope ExtraBold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2D392DB-BA28-5E3F-1CF9-B3757419395E}"/>
              </a:ext>
            </a:extLst>
          </p:cNvPr>
          <p:cNvSpPr txBox="1"/>
          <p:nvPr/>
        </p:nvSpPr>
        <p:spPr>
          <a:xfrm>
            <a:off x="3048886" y="6226575"/>
            <a:ext cx="6097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latin typeface="Manrope SemiBold" pitchFamily="2" charset="0"/>
              </a:rPr>
              <a:t>Sensitive to environmental volatility </a:t>
            </a:r>
            <a:r>
              <a:rPr lang="en-US" sz="1800" dirty="0">
                <a:latin typeface="Manrope Medium" pitchFamily="2" charset="0"/>
              </a:rPr>
              <a:t>(</a:t>
            </a:r>
            <a:r>
              <a:rPr lang="el-GR" b="1" dirty="0">
                <a:latin typeface="Manrope SemiBold" pitchFamily="2" charset="0"/>
              </a:rPr>
              <a:t>Δ</a:t>
            </a:r>
            <a:r>
              <a:rPr lang="en-US" b="1" dirty="0">
                <a:latin typeface="Manrope SemiBold" pitchFamily="2" charset="0"/>
              </a:rPr>
              <a:t>)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59F956-3FF6-E2FE-71BE-198CFB64E108}"/>
              </a:ext>
            </a:extLst>
          </p:cNvPr>
          <p:cNvSpPr txBox="1"/>
          <p:nvPr/>
        </p:nvSpPr>
        <p:spPr>
          <a:xfrm>
            <a:off x="9546956" y="2721114"/>
            <a:ext cx="2072891" cy="1323439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r>
              <a:rPr lang="en-US" sz="2000" b="1" dirty="0">
                <a:effectLst/>
                <a:latin typeface="Manrope SemiBold" pitchFamily="2" charset="0"/>
              </a:rPr>
              <a:t>GN: mix of </a:t>
            </a:r>
            <a:r>
              <a:rPr lang="en-US" sz="2000" b="1" dirty="0">
                <a:solidFill>
                  <a:srgbClr val="00FF00"/>
                </a:solidFill>
                <a:effectLst/>
                <a:latin typeface="Manrope SemiBold" pitchFamily="2" charset="0"/>
              </a:rPr>
              <a:t>individual</a:t>
            </a:r>
            <a:r>
              <a:rPr lang="en-US" sz="2000" b="1" dirty="0">
                <a:effectLst/>
                <a:latin typeface="Manrope SemiBold" pitchFamily="2" charset="0"/>
              </a:rPr>
              <a:t> and </a:t>
            </a:r>
            <a:r>
              <a:rPr lang="en-US" sz="2000" b="1" dirty="0">
                <a:solidFill>
                  <a:schemeClr val="accent2"/>
                </a:solidFill>
                <a:effectLst/>
                <a:latin typeface="Manrope SemiBold" pitchFamily="2" charset="0"/>
              </a:rPr>
              <a:t>MF social</a:t>
            </a:r>
            <a:r>
              <a:rPr lang="en-US" sz="2000" b="1" dirty="0">
                <a:effectLst/>
                <a:latin typeface="Manrope SemiBold" pitchFamily="2" charset="0"/>
              </a:rPr>
              <a:t> learners</a:t>
            </a:r>
            <a:endParaRPr lang="en-US" sz="2000" dirty="0">
              <a:latin typeface="Manrop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4771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202F9B-BA89-2BD3-3B7B-1FA6EB2C8E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62093"/>
            <a:ext cx="11430000" cy="993485"/>
          </a:xfrm>
        </p:spPr>
        <p:txBody>
          <a:bodyPr/>
          <a:lstStyle/>
          <a:p>
            <a:r>
              <a:rPr lang="en-US" b="1" dirty="0"/>
              <a:t>Our model</a:t>
            </a:r>
            <a:r>
              <a:rPr lang="en-US" dirty="0"/>
              <a:t> describes a</a:t>
            </a:r>
            <a:r>
              <a:rPr lang="en-US" b="1" dirty="0"/>
              <a:t> </a:t>
            </a:r>
            <a:r>
              <a:rPr lang="en-US" b="1" dirty="0">
                <a:solidFill>
                  <a:schemeClr val="accent1"/>
                </a:solidFill>
              </a:rPr>
              <a:t>moderate regime</a:t>
            </a:r>
            <a:r>
              <a:rPr lang="en-US" b="1" dirty="0"/>
              <a:t> </a:t>
            </a:r>
            <a:r>
              <a:rPr lang="en-US" dirty="0"/>
              <a:t>where all types coexist, </a:t>
            </a:r>
            <a:r>
              <a:rPr lang="en-US" b="1" dirty="0"/>
              <a:t>subject to environmental pressure</a:t>
            </a:r>
          </a:p>
        </p:txBody>
      </p:sp>
      <p:pic>
        <p:nvPicPr>
          <p:cNvPr id="30" name="Picture 29" descr="A drawing of a graph&#10;&#10;Description automatically generated">
            <a:extLst>
              <a:ext uri="{FF2B5EF4-FFF2-40B4-BE49-F238E27FC236}">
                <a16:creationId xmlns:a16="http://schemas.microsoft.com/office/drawing/2014/main" id="{BE8E0946-0F65-2941-031C-D6AA331B50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2720" y="1749062"/>
            <a:ext cx="6766560" cy="36576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36EBE23-DC52-7C9D-F4F6-41F757720777}"/>
              </a:ext>
            </a:extLst>
          </p:cNvPr>
          <p:cNvSpPr txBox="1"/>
          <p:nvPr/>
        </p:nvSpPr>
        <p:spPr>
          <a:xfrm>
            <a:off x="5819553" y="5447595"/>
            <a:ext cx="4263656" cy="39340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 sz="2000" b="1" dirty="0">
                <a:solidFill>
                  <a:srgbClr val="0000FF"/>
                </a:solidFill>
                <a:latin typeface="Manrope ExtraBold" pitchFamily="2" charset="0"/>
              </a:rPr>
              <a:t>Model-based</a:t>
            </a:r>
            <a:r>
              <a:rPr lang="en-US" sz="2000" dirty="0">
                <a:latin typeface="Manrope" pitchFamily="2" charset="0"/>
              </a:rPr>
              <a:t> learning cost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563FC8-75E7-A36F-6C85-5FD30BEB70D6}"/>
              </a:ext>
            </a:extLst>
          </p:cNvPr>
          <p:cNvSpPr txBox="1"/>
          <p:nvPr/>
        </p:nvSpPr>
        <p:spPr>
          <a:xfrm rot="16200000">
            <a:off x="3912787" y="3441873"/>
            <a:ext cx="3094074" cy="39340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 sz="2000" b="1" dirty="0">
                <a:solidFill>
                  <a:srgbClr val="00FF00"/>
                </a:solidFill>
                <a:latin typeface="Manrope ExtraBold" pitchFamily="2" charset="0"/>
              </a:rPr>
              <a:t>Individual</a:t>
            </a:r>
            <a:r>
              <a:rPr lang="en-US" sz="2000" dirty="0">
                <a:latin typeface="Manrope" pitchFamily="2" charset="0"/>
              </a:rPr>
              <a:t> learning cost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BFCE352-464A-A0E2-93EF-8637D7894175}"/>
              </a:ext>
            </a:extLst>
          </p:cNvPr>
          <p:cNvSpPr txBox="1"/>
          <p:nvPr/>
        </p:nvSpPr>
        <p:spPr>
          <a:xfrm>
            <a:off x="2692400" y="4862447"/>
            <a:ext cx="393406" cy="64633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r>
              <a:rPr lang="el-GR" sz="3600" b="1" dirty="0">
                <a:solidFill>
                  <a:srgbClr val="00FF00"/>
                </a:solidFill>
                <a:effectLst/>
                <a:latin typeface="Manrope ExtraBold" pitchFamily="2" charset="0"/>
              </a:rPr>
              <a:t>κ</a:t>
            </a:r>
            <a:endParaRPr lang="en-US" sz="3600" b="1" dirty="0">
              <a:solidFill>
                <a:srgbClr val="00FF00"/>
              </a:solidFill>
              <a:latin typeface="Manrope ExtraBold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6E7DCD7-F10B-A567-B117-658704F02B91}"/>
              </a:ext>
            </a:extLst>
          </p:cNvPr>
          <p:cNvSpPr txBox="1"/>
          <p:nvPr/>
        </p:nvSpPr>
        <p:spPr>
          <a:xfrm>
            <a:off x="3521739" y="4862447"/>
            <a:ext cx="393406" cy="64633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r>
              <a:rPr lang="el-GR" sz="3600" b="1" dirty="0">
                <a:solidFill>
                  <a:srgbClr val="0000FF"/>
                </a:solidFill>
                <a:effectLst/>
                <a:latin typeface="Manrope ExtraBold" pitchFamily="2" charset="0"/>
              </a:rPr>
              <a:t>λ</a:t>
            </a:r>
            <a:endParaRPr lang="en-US" sz="3600" b="1" dirty="0">
              <a:solidFill>
                <a:srgbClr val="0000FF"/>
              </a:solidFill>
              <a:latin typeface="Manrope ExtraBold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2F0A1CB-9D70-EF45-C7BC-DEB3271A7B5D}"/>
              </a:ext>
            </a:extLst>
          </p:cNvPr>
          <p:cNvSpPr txBox="1"/>
          <p:nvPr/>
        </p:nvSpPr>
        <p:spPr>
          <a:xfrm>
            <a:off x="3048886" y="6226575"/>
            <a:ext cx="6097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latin typeface="Manrope SemiBold" pitchFamily="2" charset="0"/>
              </a:rPr>
              <a:t>Sensitive to environmental volatility </a:t>
            </a:r>
            <a:r>
              <a:rPr lang="en-US" sz="1800" dirty="0">
                <a:latin typeface="Manrope Medium" pitchFamily="2" charset="0"/>
              </a:rPr>
              <a:t>(</a:t>
            </a:r>
            <a:r>
              <a:rPr lang="el-GR" b="1" dirty="0">
                <a:latin typeface="Manrope SemiBold" pitchFamily="2" charset="0"/>
              </a:rPr>
              <a:t>Δ</a:t>
            </a:r>
            <a:r>
              <a:rPr lang="en-US" b="1" dirty="0">
                <a:latin typeface="Manrope SemiBold" pitchFamily="2" charset="0"/>
              </a:rPr>
              <a:t>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14DBE95-90D4-A6A0-2DCA-D406E13E890B}"/>
              </a:ext>
            </a:extLst>
          </p:cNvPr>
          <p:cNvSpPr txBox="1"/>
          <p:nvPr/>
        </p:nvSpPr>
        <p:spPr>
          <a:xfrm>
            <a:off x="9546956" y="2721114"/>
            <a:ext cx="2072891" cy="1938992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r>
              <a:rPr lang="en-US" sz="2000" b="1" dirty="0">
                <a:solidFill>
                  <a:schemeClr val="accent1"/>
                </a:solidFill>
                <a:effectLst/>
                <a:latin typeface="Manrope SemiBold" pitchFamily="2" charset="0"/>
              </a:rPr>
              <a:t>Moderate:</a:t>
            </a:r>
            <a:r>
              <a:rPr lang="en-US" sz="2000" b="1" dirty="0">
                <a:effectLst/>
                <a:latin typeface="Manrope SemiBold" pitchFamily="2" charset="0"/>
              </a:rPr>
              <a:t> mix of all three types, going to MB/IL as volatility increases</a:t>
            </a:r>
            <a:endParaRPr lang="en-US" sz="2000" dirty="0">
              <a:latin typeface="Manrop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08254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202F9B-BA89-2BD3-3B7B-1FA6EB2C8E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62093"/>
            <a:ext cx="11430000" cy="993485"/>
          </a:xfrm>
        </p:spPr>
        <p:txBody>
          <a:bodyPr/>
          <a:lstStyle/>
          <a:p>
            <a:r>
              <a:rPr lang="en-US" dirty="0"/>
              <a:t>We also show that under</a:t>
            </a:r>
            <a:r>
              <a:rPr lang="en-US" b="1" dirty="0"/>
              <a:t> </a:t>
            </a:r>
            <a:r>
              <a:rPr lang="en-US" b="1" dirty="0">
                <a:solidFill>
                  <a:schemeClr val="accent2"/>
                </a:solidFill>
              </a:rPr>
              <a:t>extreme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/>
              <a:t>learning costs, </a:t>
            </a:r>
            <a:r>
              <a:rPr lang="en-US" b="1" dirty="0">
                <a:solidFill>
                  <a:schemeClr val="accent2"/>
                </a:solidFill>
              </a:rPr>
              <a:t>model-free</a:t>
            </a:r>
            <a:r>
              <a:rPr lang="en-US" b="1" dirty="0"/>
              <a:t> </a:t>
            </a:r>
            <a:r>
              <a:rPr lang="en-US" dirty="0"/>
              <a:t>learning is the </a:t>
            </a:r>
            <a:r>
              <a:rPr lang="en-US" b="1" dirty="0"/>
              <a:t>least bad option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41D0534D-793F-15EB-E515-2F4BE4FCD2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2400" y="1738429"/>
            <a:ext cx="6807200" cy="3657600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D99B7689-C981-34D7-1CB9-1C4EEEB3AF0E}"/>
              </a:ext>
            </a:extLst>
          </p:cNvPr>
          <p:cNvSpPr txBox="1"/>
          <p:nvPr/>
        </p:nvSpPr>
        <p:spPr>
          <a:xfrm>
            <a:off x="5819553" y="5447595"/>
            <a:ext cx="4263656" cy="39340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 sz="2000" b="1" dirty="0">
                <a:solidFill>
                  <a:srgbClr val="0000FF"/>
                </a:solidFill>
                <a:latin typeface="Manrope ExtraBold" pitchFamily="2" charset="0"/>
              </a:rPr>
              <a:t>Model-based</a:t>
            </a:r>
            <a:r>
              <a:rPr lang="en-US" sz="2000" dirty="0">
                <a:latin typeface="Manrope" pitchFamily="2" charset="0"/>
              </a:rPr>
              <a:t> learning cost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89E8339-ADF7-7B61-42E6-BAE72D92C118}"/>
              </a:ext>
            </a:extLst>
          </p:cNvPr>
          <p:cNvSpPr txBox="1"/>
          <p:nvPr/>
        </p:nvSpPr>
        <p:spPr>
          <a:xfrm rot="16200000">
            <a:off x="3912787" y="3441873"/>
            <a:ext cx="3094074" cy="39340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 sz="2000" b="1" dirty="0">
                <a:solidFill>
                  <a:srgbClr val="00FF00"/>
                </a:solidFill>
                <a:latin typeface="Manrope ExtraBold" pitchFamily="2" charset="0"/>
              </a:rPr>
              <a:t>Individual</a:t>
            </a:r>
            <a:r>
              <a:rPr lang="en-US" sz="2000" dirty="0">
                <a:latin typeface="Manrope" pitchFamily="2" charset="0"/>
              </a:rPr>
              <a:t> learning cost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C58BA0E-A6CB-5CA4-2BF2-A56AD0A2F9A1}"/>
              </a:ext>
            </a:extLst>
          </p:cNvPr>
          <p:cNvSpPr txBox="1"/>
          <p:nvPr/>
        </p:nvSpPr>
        <p:spPr>
          <a:xfrm>
            <a:off x="2692400" y="4862447"/>
            <a:ext cx="393406" cy="64633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r>
              <a:rPr lang="el-GR" sz="3600" b="1" dirty="0">
                <a:solidFill>
                  <a:srgbClr val="00FF00"/>
                </a:solidFill>
                <a:effectLst/>
                <a:latin typeface="Manrope ExtraBold" pitchFamily="2" charset="0"/>
              </a:rPr>
              <a:t>κ</a:t>
            </a:r>
            <a:endParaRPr lang="en-US" sz="3600" b="1" dirty="0">
              <a:solidFill>
                <a:srgbClr val="00FF00"/>
              </a:solidFill>
              <a:latin typeface="Manrope ExtraBold" pitchFamily="2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3D8F5E3-2EA1-FB9F-5EC0-0548DFA52601}"/>
              </a:ext>
            </a:extLst>
          </p:cNvPr>
          <p:cNvSpPr txBox="1"/>
          <p:nvPr/>
        </p:nvSpPr>
        <p:spPr>
          <a:xfrm>
            <a:off x="3521739" y="4862447"/>
            <a:ext cx="393406" cy="64633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r>
              <a:rPr lang="el-GR" sz="3600" b="1" dirty="0">
                <a:solidFill>
                  <a:srgbClr val="0000FF"/>
                </a:solidFill>
                <a:effectLst/>
                <a:latin typeface="Manrope ExtraBold" pitchFamily="2" charset="0"/>
              </a:rPr>
              <a:t>λ</a:t>
            </a:r>
            <a:endParaRPr lang="en-US" sz="3600" b="1" dirty="0">
              <a:solidFill>
                <a:srgbClr val="0000FF"/>
              </a:solidFill>
              <a:latin typeface="Manrope ExtraBold" pitchFamily="2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37806D0-7B09-9F1D-D92F-56E318347010}"/>
              </a:ext>
            </a:extLst>
          </p:cNvPr>
          <p:cNvSpPr txBox="1"/>
          <p:nvPr/>
        </p:nvSpPr>
        <p:spPr>
          <a:xfrm>
            <a:off x="3048886" y="6226575"/>
            <a:ext cx="6097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chemeClr val="tx2"/>
                </a:solidFill>
                <a:latin typeface="Manrope Medium" pitchFamily="2" charset="0"/>
              </a:rPr>
              <a:t>Environmentally</a:t>
            </a:r>
            <a:r>
              <a:rPr lang="en-US" sz="1800" dirty="0">
                <a:solidFill>
                  <a:schemeClr val="tx2"/>
                </a:solidFill>
                <a:latin typeface="Manrope" pitchFamily="2" charset="0"/>
              </a:rPr>
              <a:t> </a:t>
            </a:r>
            <a:r>
              <a:rPr lang="en-US" sz="1800" dirty="0">
                <a:solidFill>
                  <a:schemeClr val="tx2"/>
                </a:solidFill>
                <a:latin typeface="Manrope Medium" pitchFamily="2" charset="0"/>
              </a:rPr>
              <a:t>insensitive (</a:t>
            </a:r>
            <a:r>
              <a:rPr lang="el-GR" b="1" dirty="0">
                <a:solidFill>
                  <a:schemeClr val="tx2"/>
                </a:solidFill>
                <a:latin typeface="Manrope SemiBold" pitchFamily="2" charset="0"/>
              </a:rPr>
              <a:t>Δ</a:t>
            </a:r>
            <a:r>
              <a:rPr lang="en-US" b="1" dirty="0">
                <a:solidFill>
                  <a:schemeClr val="tx2"/>
                </a:solidFill>
                <a:latin typeface="Manrope SemiBold" pitchFamily="2" charset="0"/>
              </a:rPr>
              <a:t>)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00299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D01B-993D-FFBE-44FD-28CC1E40CC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takeaways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D58117-E2BB-A2CF-A070-A9DF60B7CD50}"/>
              </a:ext>
            </a:extLst>
          </p:cNvPr>
          <p:cNvSpPr txBox="1"/>
          <p:nvPr/>
        </p:nvSpPr>
        <p:spPr>
          <a:xfrm>
            <a:off x="452449" y="960951"/>
            <a:ext cx="713588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latin typeface="Manrope ExtraBold" pitchFamily="2" charset="0"/>
              </a:rPr>
              <a:t>1. Cultural evolutionary modeling helps show why, and when, we employ each element of our cultural learning arsenal</a:t>
            </a:r>
          </a:p>
        </p:txBody>
      </p:sp>
      <p:pic>
        <p:nvPicPr>
          <p:cNvPr id="7" name="Picture 6" descr="A diagram of a diagram of a fish&#10;&#10;Description automatically generated">
            <a:extLst>
              <a:ext uri="{FF2B5EF4-FFF2-40B4-BE49-F238E27FC236}">
                <a16:creationId xmlns:a16="http://schemas.microsoft.com/office/drawing/2014/main" id="{DBF70F81-3ACF-FDDA-DB40-AF6029378A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2443" y="544066"/>
            <a:ext cx="1898228" cy="114408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Content Placeholder 4" descr="A diagram of a death-birth cycle&#10;&#10;Description automatically generated">
            <a:extLst>
              <a:ext uri="{FF2B5EF4-FFF2-40B4-BE49-F238E27FC236}">
                <a16:creationId xmlns:a16="http://schemas.microsoft.com/office/drawing/2014/main" id="{E312C162-D8FB-5588-BDD0-8273D8BC89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8551557" y="1343285"/>
            <a:ext cx="2385984" cy="867847"/>
          </a:xfr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183756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D01B-993D-FFBE-44FD-28CC1E40CC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takeaways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3FE6C94-339D-F450-DF98-103E34E27F8F}"/>
              </a:ext>
            </a:extLst>
          </p:cNvPr>
          <p:cNvSpPr txBox="1"/>
          <p:nvPr/>
        </p:nvSpPr>
        <p:spPr>
          <a:xfrm>
            <a:off x="452449" y="2855795"/>
            <a:ext cx="713588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latin typeface="Manrope ExtraBold" pitchFamily="2" charset="0"/>
              </a:rPr>
              <a:t>2. The </a:t>
            </a:r>
            <a:r>
              <a:rPr lang="en-US" sz="2400" b="1" dirty="0">
                <a:solidFill>
                  <a:schemeClr val="accent1"/>
                </a:solidFill>
                <a:latin typeface="Manrope ExtraBold" pitchFamily="2" charset="0"/>
              </a:rPr>
              <a:t>environment</a:t>
            </a:r>
            <a:r>
              <a:rPr lang="en-US" sz="2400" b="1" dirty="0">
                <a:latin typeface="Manrope ExtraBold" pitchFamily="2" charset="0"/>
              </a:rPr>
              <a:t> may be a key driver of coordination on social learning strategies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D58117-E2BB-A2CF-A070-A9DF60B7CD50}"/>
              </a:ext>
            </a:extLst>
          </p:cNvPr>
          <p:cNvSpPr txBox="1"/>
          <p:nvPr/>
        </p:nvSpPr>
        <p:spPr>
          <a:xfrm>
            <a:off x="452449" y="960951"/>
            <a:ext cx="713588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  <a:latin typeface="Manrope ExtraBold" pitchFamily="2" charset="0"/>
              </a:rPr>
              <a:t>1. Cultural evolutionary modeling helps show why, and when, we employ each element of our cultural learning arsenal</a:t>
            </a:r>
          </a:p>
        </p:txBody>
      </p:sp>
      <p:pic>
        <p:nvPicPr>
          <p:cNvPr id="7" name="Picture 6" descr="A diagram of a diagram of a fish&#10;&#10;Description automatically generated">
            <a:extLst>
              <a:ext uri="{FF2B5EF4-FFF2-40B4-BE49-F238E27FC236}">
                <a16:creationId xmlns:a16="http://schemas.microsoft.com/office/drawing/2014/main" id="{DBF70F81-3ACF-FDDA-DB40-AF6029378A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2443" y="544066"/>
            <a:ext cx="1898228" cy="114408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Content Placeholder 4" descr="A diagram of a death-birth cycle&#10;&#10;Description automatically generated">
            <a:extLst>
              <a:ext uri="{FF2B5EF4-FFF2-40B4-BE49-F238E27FC236}">
                <a16:creationId xmlns:a16="http://schemas.microsoft.com/office/drawing/2014/main" id="{E312C162-D8FB-5588-BDD0-8273D8BC89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8551557" y="1343285"/>
            <a:ext cx="2385984" cy="867847"/>
          </a:xfr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D81B0DA-1DCD-B0CE-6D0E-CCA70C67354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1160"/>
          <a:stretch/>
        </p:blipFill>
        <p:spPr>
          <a:xfrm>
            <a:off x="7960958" y="2685684"/>
            <a:ext cx="1698658" cy="114184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BA32648-5ECE-70CF-612D-AB42171B19B2}"/>
              </a:ext>
            </a:extLst>
          </p:cNvPr>
          <p:cNvCxnSpPr>
            <a:cxnSpLocks/>
          </p:cNvCxnSpPr>
          <p:nvPr/>
        </p:nvCxnSpPr>
        <p:spPr>
          <a:xfrm>
            <a:off x="452449" y="2508537"/>
            <a:ext cx="10675917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91133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D01B-993D-FFBE-44FD-28CC1E40CC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takeaways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3FE6C94-339D-F450-DF98-103E34E27F8F}"/>
              </a:ext>
            </a:extLst>
          </p:cNvPr>
          <p:cNvSpPr txBox="1"/>
          <p:nvPr/>
        </p:nvSpPr>
        <p:spPr>
          <a:xfrm>
            <a:off x="452449" y="2855795"/>
            <a:ext cx="713588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  <a:latin typeface="Manrope ExtraBold" pitchFamily="2" charset="0"/>
              </a:rPr>
              <a:t>2. The environment may be a key driver of coordination on social learning strategies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A2A9D6-DA19-920B-B56B-337EDB7E23BA}"/>
              </a:ext>
            </a:extLst>
          </p:cNvPr>
          <p:cNvSpPr txBox="1"/>
          <p:nvPr/>
        </p:nvSpPr>
        <p:spPr>
          <a:xfrm>
            <a:off x="452449" y="4381307"/>
            <a:ext cx="713588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latin typeface="Manrope ExtraBold" pitchFamily="2" charset="0"/>
              </a:rPr>
              <a:t>3. Specifically, </a:t>
            </a:r>
            <a:r>
              <a:rPr lang="en-US" sz="2400" b="1" dirty="0">
                <a:solidFill>
                  <a:srgbClr val="0000FF"/>
                </a:solidFill>
                <a:latin typeface="Manrope ExtraBold" pitchFamily="2" charset="0"/>
              </a:rPr>
              <a:t>model-based social learning </a:t>
            </a:r>
            <a:r>
              <a:rPr lang="en-US" sz="2400" b="1" dirty="0">
                <a:latin typeface="Manrope ExtraBold" pitchFamily="2" charset="0"/>
              </a:rPr>
              <a:t>may play a crucial role in insulating social learners from environmental volatility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D58117-E2BB-A2CF-A070-A9DF60B7CD50}"/>
              </a:ext>
            </a:extLst>
          </p:cNvPr>
          <p:cNvSpPr txBox="1"/>
          <p:nvPr/>
        </p:nvSpPr>
        <p:spPr>
          <a:xfrm>
            <a:off x="452449" y="960951"/>
            <a:ext cx="713588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  <a:latin typeface="Manrope ExtraBold" pitchFamily="2" charset="0"/>
              </a:rPr>
              <a:t>1. Cultural evolutionary modeling helps show why, and when, we employ each element of our cultural learning arsenal</a:t>
            </a:r>
          </a:p>
        </p:txBody>
      </p:sp>
      <p:pic>
        <p:nvPicPr>
          <p:cNvPr id="7" name="Picture 6" descr="A diagram of a diagram of a fish&#10;&#10;Description automatically generated">
            <a:extLst>
              <a:ext uri="{FF2B5EF4-FFF2-40B4-BE49-F238E27FC236}">
                <a16:creationId xmlns:a16="http://schemas.microsoft.com/office/drawing/2014/main" id="{DBF70F81-3ACF-FDDA-DB40-AF6029378A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2443" y="544066"/>
            <a:ext cx="1898228" cy="114408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Content Placeholder 4" descr="A diagram of a death-birth cycle&#10;&#10;Description automatically generated">
            <a:extLst>
              <a:ext uri="{FF2B5EF4-FFF2-40B4-BE49-F238E27FC236}">
                <a16:creationId xmlns:a16="http://schemas.microsoft.com/office/drawing/2014/main" id="{E312C162-D8FB-5588-BDD0-8273D8BC89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8551557" y="1343285"/>
            <a:ext cx="2385984" cy="867847"/>
          </a:xfr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D81B0DA-1DCD-B0CE-6D0E-CCA70C67354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1160"/>
          <a:stretch/>
        </p:blipFill>
        <p:spPr>
          <a:xfrm>
            <a:off x="7960958" y="2685684"/>
            <a:ext cx="1698658" cy="114184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7DF2CC0-C94F-17D2-160D-15153956A2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41175" y="4381307"/>
            <a:ext cx="1738223" cy="1038036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6D5AC02-A7E5-EC84-317B-F7DE521B2B5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3487"/>
          <a:stretch/>
        </p:blipFill>
        <p:spPr>
          <a:xfrm>
            <a:off x="9419363" y="4731661"/>
            <a:ext cx="1225755" cy="116542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BA32648-5ECE-70CF-612D-AB42171B19B2}"/>
              </a:ext>
            </a:extLst>
          </p:cNvPr>
          <p:cNvCxnSpPr>
            <a:cxnSpLocks/>
          </p:cNvCxnSpPr>
          <p:nvPr/>
        </p:nvCxnSpPr>
        <p:spPr>
          <a:xfrm>
            <a:off x="452449" y="2508537"/>
            <a:ext cx="10675917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2315CBA-D0E4-F73C-1716-F7A11D1ABBA8}"/>
              </a:ext>
            </a:extLst>
          </p:cNvPr>
          <p:cNvCxnSpPr>
            <a:cxnSpLocks/>
          </p:cNvCxnSpPr>
          <p:nvPr/>
        </p:nvCxnSpPr>
        <p:spPr>
          <a:xfrm>
            <a:off x="452449" y="4034049"/>
            <a:ext cx="10675917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15208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DF456-F19E-84F3-7BD5-FBC794F5D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Competing theories of cultural learning emphasize low-cost imitation, or flexible but expensive causal models</a:t>
            </a:r>
          </a:p>
        </p:txBody>
      </p:sp>
      <p:pic>
        <p:nvPicPr>
          <p:cNvPr id="13" name="Picture 12" descr="A black tie and red and blue squares&#10;&#10;Description automatically generated">
            <a:extLst>
              <a:ext uri="{FF2B5EF4-FFF2-40B4-BE49-F238E27FC236}">
                <a16:creationId xmlns:a16="http://schemas.microsoft.com/office/drawing/2014/main" id="{4B9AB17C-0AE4-0424-96EB-2C8B6A2432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6631" y="3377466"/>
            <a:ext cx="836991" cy="913080"/>
          </a:xfrm>
          <a:prstGeom prst="rect">
            <a:avLst/>
          </a:prstGeom>
        </p:spPr>
      </p:pic>
      <p:pic>
        <p:nvPicPr>
          <p:cNvPr id="17" name="Picture 16" descr="A drawing of a tie and a few squares&#10;&#10;Description automatically generated">
            <a:extLst>
              <a:ext uri="{FF2B5EF4-FFF2-40B4-BE49-F238E27FC236}">
                <a16:creationId xmlns:a16="http://schemas.microsoft.com/office/drawing/2014/main" id="{6D415B1D-C8B0-E208-4CDB-0567BB5959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8362" y="1982879"/>
            <a:ext cx="836077" cy="912085"/>
          </a:xfrm>
          <a:prstGeom prst="rect">
            <a:avLst/>
          </a:prstGeom>
        </p:spPr>
      </p:pic>
      <p:pic>
        <p:nvPicPr>
          <p:cNvPr id="19" name="Picture 18" descr="A blue tie and a blue and white square&#10;&#10;Description automatically generated">
            <a:extLst>
              <a:ext uri="{FF2B5EF4-FFF2-40B4-BE49-F238E27FC236}">
                <a16:creationId xmlns:a16="http://schemas.microsoft.com/office/drawing/2014/main" id="{48D37363-75EF-C8A9-A331-0334EF6724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68362" y="4749957"/>
            <a:ext cx="836077" cy="912085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3D7C42A5-2768-8E63-AEBB-E6292005CFFF}"/>
              </a:ext>
            </a:extLst>
          </p:cNvPr>
          <p:cNvGrpSpPr/>
          <p:nvPr/>
        </p:nvGrpSpPr>
        <p:grpSpPr>
          <a:xfrm>
            <a:off x="5101768" y="3097310"/>
            <a:ext cx="262071" cy="1368988"/>
            <a:chOff x="2958957" y="2928135"/>
            <a:chExt cx="917796" cy="1822124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370A25B5-7FCB-845A-B826-06E34678C0C9}"/>
                </a:ext>
              </a:extLst>
            </p:cNvPr>
            <p:cNvCxnSpPr/>
            <p:nvPr/>
          </p:nvCxnSpPr>
          <p:spPr>
            <a:xfrm flipV="1">
              <a:off x="2958957" y="2928135"/>
              <a:ext cx="914400" cy="91440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9ECB4A50-45EB-6DC3-EFDD-CAB6C9D49E7E}"/>
                </a:ext>
              </a:extLst>
            </p:cNvPr>
            <p:cNvCxnSpPr>
              <a:cxnSpLocks/>
            </p:cNvCxnSpPr>
            <p:nvPr/>
          </p:nvCxnSpPr>
          <p:spPr>
            <a:xfrm>
              <a:off x="2958957" y="3832057"/>
              <a:ext cx="917796" cy="91820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6B543176-F329-1234-7B5E-C5CD383B750C}"/>
              </a:ext>
            </a:extLst>
          </p:cNvPr>
          <p:cNvSpPr txBox="1"/>
          <p:nvPr/>
        </p:nvSpPr>
        <p:spPr>
          <a:xfrm>
            <a:off x="6289374" y="1989314"/>
            <a:ext cx="2513250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400" b="1" dirty="0">
                <a:solidFill>
                  <a:schemeClr val="accent2"/>
                </a:solidFill>
                <a:latin typeface="Manrope" pitchFamily="2" charset="0"/>
              </a:rPr>
              <a:t>Low-cost, high-fidelity imitation</a:t>
            </a:r>
            <a:endParaRPr lang="en-US" sz="2400" dirty="0">
              <a:solidFill>
                <a:schemeClr val="accent2"/>
              </a:solidFill>
              <a:latin typeface="Manrope" pitchFamily="2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8219B59-0884-531F-135F-28DF71906F3A}"/>
              </a:ext>
            </a:extLst>
          </p:cNvPr>
          <p:cNvSpPr txBox="1"/>
          <p:nvPr/>
        </p:nvSpPr>
        <p:spPr>
          <a:xfrm>
            <a:off x="6289375" y="4466298"/>
            <a:ext cx="2513249" cy="1477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400" b="1" dirty="0">
                <a:solidFill>
                  <a:srgbClr val="0000FF"/>
                </a:solidFill>
                <a:latin typeface="Manrope" pitchFamily="2" charset="0"/>
              </a:rPr>
              <a:t>Flexible causal models of goals, values, and the world</a:t>
            </a:r>
            <a:endParaRPr lang="en-US" sz="2400" dirty="0">
              <a:solidFill>
                <a:srgbClr val="0000FF"/>
              </a:solidFill>
              <a:latin typeface="Manrope" pitchFamily="2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1FE7CA9-22B3-6330-4626-D3A52F3E5502}"/>
              </a:ext>
            </a:extLst>
          </p:cNvPr>
          <p:cNvSpPr txBox="1"/>
          <p:nvPr/>
        </p:nvSpPr>
        <p:spPr>
          <a:xfrm>
            <a:off x="9061806" y="1989314"/>
            <a:ext cx="2535493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400" dirty="0">
                <a:latin typeface="Manrope" pitchFamily="2" charset="0"/>
              </a:rPr>
              <a:t>Computationally, </a:t>
            </a:r>
            <a:r>
              <a:rPr lang="en-US" sz="2400" b="1" dirty="0">
                <a:solidFill>
                  <a:schemeClr val="accent2"/>
                </a:solidFill>
                <a:latin typeface="Manrope ExtraBold" pitchFamily="2" charset="0"/>
              </a:rPr>
              <a:t>model-free RL</a:t>
            </a:r>
          </a:p>
        </p:txBody>
      </p:sp>
      <p:pic>
        <p:nvPicPr>
          <p:cNvPr id="4" name="Picture 3" descr="A painting of a person in a kitchen&#10;&#10;Description automatically generated">
            <a:extLst>
              <a:ext uri="{FF2B5EF4-FFF2-40B4-BE49-F238E27FC236}">
                <a16:creationId xmlns:a16="http://schemas.microsoft.com/office/drawing/2014/main" id="{4A484657-2914-A23C-B4C7-C562A8EA28A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2156"/>
          <a:stretch/>
        </p:blipFill>
        <p:spPr>
          <a:xfrm>
            <a:off x="778085" y="2218425"/>
            <a:ext cx="2685006" cy="2627124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ADE2173-C347-7B61-0FF9-454A464E4471}"/>
              </a:ext>
            </a:extLst>
          </p:cNvPr>
          <p:cNvSpPr txBox="1"/>
          <p:nvPr/>
        </p:nvSpPr>
        <p:spPr>
          <a:xfrm>
            <a:off x="9061806" y="4466298"/>
            <a:ext cx="2535493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400" dirty="0">
                <a:latin typeface="Manrope" pitchFamily="2" charset="0"/>
              </a:rPr>
              <a:t>Computationally, </a:t>
            </a:r>
            <a:r>
              <a:rPr lang="en-US" sz="2400" b="1" dirty="0">
                <a:solidFill>
                  <a:srgbClr val="0000FF"/>
                </a:solidFill>
                <a:latin typeface="Manrope ExtraBold" pitchFamily="2" charset="0"/>
              </a:rPr>
              <a:t>model-based RL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A03B3B-D0AE-3F24-461B-7B0B53BBCCC9}"/>
              </a:ext>
            </a:extLst>
          </p:cNvPr>
          <p:cNvSpPr txBox="1"/>
          <p:nvPr/>
        </p:nvSpPr>
        <p:spPr>
          <a:xfrm>
            <a:off x="5497033" y="6431101"/>
            <a:ext cx="6266122" cy="32960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/>
            <a:r>
              <a:rPr lang="en-US" sz="1400" dirty="0">
                <a:latin typeface="Manrope" pitchFamily="2" charset="0"/>
              </a:rPr>
              <a:t>Image: </a:t>
            </a:r>
            <a:r>
              <a:rPr lang="en-US" sz="1400" dirty="0" err="1">
                <a:latin typeface="Manrope" pitchFamily="2" charset="0"/>
              </a:rPr>
              <a:t>Dall•E</a:t>
            </a:r>
            <a:r>
              <a:rPr lang="en-US" sz="1400" dirty="0">
                <a:latin typeface="Manrope" pitchFamily="2" charset="0"/>
              </a:rPr>
              <a:t> 2</a:t>
            </a:r>
          </a:p>
        </p:txBody>
      </p:sp>
    </p:spTree>
    <p:extLst>
      <p:ext uri="{BB962C8B-B14F-4D97-AF65-F5344CB8AC3E}">
        <p14:creationId xmlns:p14="http://schemas.microsoft.com/office/powerpoint/2010/main" val="17989869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5E44CE-10A3-1EC0-0489-3CF3ECEF28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takeaways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3587C8D-AFB6-712B-F0CA-44933B2C3BC4}"/>
              </a:ext>
            </a:extLst>
          </p:cNvPr>
          <p:cNvSpPr txBox="1">
            <a:spLocks/>
          </p:cNvSpPr>
          <p:nvPr/>
        </p:nvSpPr>
        <p:spPr>
          <a:xfrm>
            <a:off x="6324599" y="262094"/>
            <a:ext cx="5486400" cy="50292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Next steps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312193-2FB8-71CE-7D85-C64089C1B436}"/>
              </a:ext>
            </a:extLst>
          </p:cNvPr>
          <p:cNvSpPr txBox="1"/>
          <p:nvPr/>
        </p:nvSpPr>
        <p:spPr>
          <a:xfrm>
            <a:off x="6324600" y="962715"/>
            <a:ext cx="443919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Manrope ExtraBold" pitchFamily="2" charset="0"/>
              </a:rPr>
              <a:t>1. Study:</a:t>
            </a:r>
            <a:r>
              <a:rPr lang="en-US" dirty="0">
                <a:solidFill>
                  <a:schemeClr val="bg1"/>
                </a:solidFill>
                <a:latin typeface="Manrope" pitchFamily="2" charset="0"/>
              </a:rPr>
              <a:t> test whether IDs in preference for MB/MF learning correlate with ancestral environmental variability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830587-CD1E-E778-0F55-0BF516BAE155}"/>
              </a:ext>
            </a:extLst>
          </p:cNvPr>
          <p:cNvSpPr txBox="1"/>
          <p:nvPr/>
        </p:nvSpPr>
        <p:spPr>
          <a:xfrm>
            <a:off x="6324601" y="3911349"/>
            <a:ext cx="443919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Manrope ExtraBold" pitchFamily="2" charset="0"/>
              </a:rPr>
              <a:t>2. Experiment:</a:t>
            </a:r>
            <a:r>
              <a:rPr lang="en-US" dirty="0">
                <a:solidFill>
                  <a:schemeClr val="bg1"/>
                </a:solidFill>
                <a:latin typeface="Manrope" pitchFamily="2" charset="0"/>
              </a:rPr>
              <a:t> use iterated learning to create micro-cultures and test whether they coordinate on MB/MF learning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E18D1D-D71E-FE96-B62A-3AA5D4ED271A}"/>
              </a:ext>
            </a:extLst>
          </p:cNvPr>
          <p:cNvSpPr txBox="1"/>
          <p:nvPr/>
        </p:nvSpPr>
        <p:spPr>
          <a:xfrm>
            <a:off x="5497033" y="6431101"/>
            <a:ext cx="6266122" cy="32960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  <a:latin typeface="Manrope" pitchFamily="2" charset="0"/>
              </a:rPr>
              <a:t>Mann et al., 2009 </a:t>
            </a:r>
            <a:r>
              <a:rPr lang="en-US" sz="1400" i="1" dirty="0">
                <a:solidFill>
                  <a:schemeClr val="bg1"/>
                </a:solidFill>
                <a:latin typeface="Manrope" pitchFamily="2" charset="0"/>
              </a:rPr>
              <a:t>Science</a:t>
            </a:r>
            <a:r>
              <a:rPr lang="en-US" sz="1400" dirty="0">
                <a:solidFill>
                  <a:schemeClr val="bg1"/>
                </a:solidFill>
                <a:latin typeface="Manrope" pitchFamily="2" charset="0"/>
              </a:rPr>
              <a:t>, </a:t>
            </a:r>
            <a:r>
              <a:rPr lang="en-US" sz="1400" dirty="0" err="1">
                <a:solidFill>
                  <a:schemeClr val="bg1"/>
                </a:solidFill>
                <a:latin typeface="Manrope" pitchFamily="2" charset="0"/>
              </a:rPr>
              <a:t>Alesina</a:t>
            </a:r>
            <a:r>
              <a:rPr lang="en-US" sz="1400" dirty="0">
                <a:solidFill>
                  <a:schemeClr val="bg1"/>
                </a:solidFill>
                <a:latin typeface="Manrope" pitchFamily="2" charset="0"/>
              </a:rPr>
              <a:t> et al., 2013 </a:t>
            </a:r>
            <a:r>
              <a:rPr lang="en-US" sz="1400" i="1" dirty="0">
                <a:solidFill>
                  <a:schemeClr val="bg1"/>
                </a:solidFill>
                <a:latin typeface="Manrope" pitchFamily="2" charset="0"/>
              </a:rPr>
              <a:t>QJE,</a:t>
            </a:r>
            <a:r>
              <a:rPr lang="en-US" sz="1400" dirty="0">
                <a:solidFill>
                  <a:schemeClr val="bg1"/>
                </a:solidFill>
                <a:latin typeface="Manrope" pitchFamily="2" charset="0"/>
              </a:rPr>
              <a:t> GN</a:t>
            </a:r>
          </a:p>
        </p:txBody>
      </p:sp>
      <p:pic>
        <p:nvPicPr>
          <p:cNvPr id="9" name="Picture 8" descr="A map of the world&#10;&#10;Description automatically generated">
            <a:extLst>
              <a:ext uri="{FF2B5EF4-FFF2-40B4-BE49-F238E27FC236}">
                <a16:creationId xmlns:a16="http://schemas.microsoft.com/office/drawing/2014/main" id="{0F4FEC42-BF01-66CD-BE7C-CC0B0F287B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6291" y="2025426"/>
            <a:ext cx="2777037" cy="157263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E93C4911-7C9C-A59C-4375-12CB9DBD04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5164" y="5047106"/>
            <a:ext cx="763955" cy="74844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AAEC257-E225-4DD9-9984-F198283CEF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9999" y="5196677"/>
            <a:ext cx="840351" cy="82328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82435E6-3E5E-28AB-E04D-3FA0082217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04802" y="5410565"/>
            <a:ext cx="838304" cy="824599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 descr="A screenshot of a message&#10;&#10;Description automatically generated">
            <a:extLst>
              <a:ext uri="{FF2B5EF4-FFF2-40B4-BE49-F238E27FC236}">
                <a16:creationId xmlns:a16="http://schemas.microsoft.com/office/drawing/2014/main" id="{BA7FD7CE-6DA8-44DC-A88F-3BC9B210C3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87909" y="5117971"/>
            <a:ext cx="2493735" cy="102334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2258D5E-A974-6F5C-431D-F8A96A13D29E}"/>
              </a:ext>
            </a:extLst>
          </p:cNvPr>
          <p:cNvSpPr txBox="1"/>
          <p:nvPr/>
        </p:nvSpPr>
        <p:spPr>
          <a:xfrm>
            <a:off x="466560" y="2855794"/>
            <a:ext cx="525126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latin typeface="Manrope ExtraBold" pitchFamily="2" charset="0"/>
              </a:rPr>
              <a:t>2. The </a:t>
            </a:r>
            <a:r>
              <a:rPr lang="en-US" sz="2400" b="1" dirty="0">
                <a:solidFill>
                  <a:schemeClr val="accent1"/>
                </a:solidFill>
                <a:latin typeface="Manrope ExtraBold" pitchFamily="2" charset="0"/>
              </a:rPr>
              <a:t>environment</a:t>
            </a:r>
            <a:r>
              <a:rPr lang="en-US" sz="2400" b="1" dirty="0">
                <a:latin typeface="Manrope ExtraBold" pitchFamily="2" charset="0"/>
              </a:rPr>
              <a:t> may be a key driver of coordination on social learning strategies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C335634-D518-0FC6-345C-B914DC5FB389}"/>
              </a:ext>
            </a:extLst>
          </p:cNvPr>
          <p:cNvGrpSpPr/>
          <p:nvPr/>
        </p:nvGrpSpPr>
        <p:grpSpPr>
          <a:xfrm>
            <a:off x="10763794" y="962715"/>
            <a:ext cx="1080522" cy="1122802"/>
            <a:chOff x="7669812" y="760976"/>
            <a:chExt cx="1581991" cy="1643895"/>
          </a:xfrm>
        </p:grpSpPr>
        <p:pic>
          <p:nvPicPr>
            <p:cNvPr id="16" name="Picture 15" descr="Mira Becker (Cushman Lab Thesis Student)">
              <a:extLst>
                <a:ext uri="{FF2B5EF4-FFF2-40B4-BE49-F238E27FC236}">
                  <a16:creationId xmlns:a16="http://schemas.microsoft.com/office/drawing/2014/main" id="{BAC2439F-3CEE-56B9-C063-4FDE22D3ED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16991" t="4661" r="16616" b="28945"/>
            <a:stretch/>
          </p:blipFill>
          <p:spPr>
            <a:xfrm>
              <a:off x="7843857" y="760976"/>
              <a:ext cx="1233900" cy="1246908"/>
            </a:xfrm>
            <a:prstGeom prst="ellipse">
              <a:avLst/>
            </a:prstGeom>
            <a:ln w="12700">
              <a:solidFill>
                <a:schemeClr val="bg1"/>
              </a:solidFill>
            </a:ln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C2577B2-B2D7-F152-6349-7B678558CFD7}"/>
                </a:ext>
              </a:extLst>
            </p:cNvPr>
            <p:cNvSpPr txBox="1"/>
            <p:nvPr/>
          </p:nvSpPr>
          <p:spPr>
            <a:xfrm>
              <a:off x="7669812" y="2089439"/>
              <a:ext cx="1581991" cy="3154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  <a:latin typeface="Manrope" pitchFamily="2" charset="0"/>
                </a:rPr>
                <a:t>Mira Becker 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D5B74B8-169D-C5F1-148E-5B7743237AA2}"/>
              </a:ext>
            </a:extLst>
          </p:cNvPr>
          <p:cNvGrpSpPr/>
          <p:nvPr/>
        </p:nvGrpSpPr>
        <p:grpSpPr>
          <a:xfrm>
            <a:off x="10719245" y="3885223"/>
            <a:ext cx="1080522" cy="1122802"/>
            <a:chOff x="9700729" y="760976"/>
            <a:chExt cx="1581991" cy="1643895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7F321DD-BCBB-708E-0379-3BC01D2962DA}"/>
                </a:ext>
              </a:extLst>
            </p:cNvPr>
            <p:cNvSpPr txBox="1"/>
            <p:nvPr/>
          </p:nvSpPr>
          <p:spPr>
            <a:xfrm>
              <a:off x="9700729" y="2089439"/>
              <a:ext cx="1581991" cy="3154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400" b="1" dirty="0" err="1">
                  <a:solidFill>
                    <a:schemeClr val="bg1"/>
                  </a:solidFill>
                  <a:latin typeface="Manrope" pitchFamily="2" charset="0"/>
                </a:rPr>
                <a:t>Marija</a:t>
              </a:r>
              <a:r>
                <a:rPr lang="en-US" sz="1400" b="1" dirty="0">
                  <a:solidFill>
                    <a:schemeClr val="bg1"/>
                  </a:solidFill>
                  <a:latin typeface="Manrope" pitchFamily="2" charset="0"/>
                </a:rPr>
                <a:t> </a:t>
              </a:r>
              <a:r>
                <a:rPr lang="en-US" sz="1400" b="1" dirty="0" err="1">
                  <a:solidFill>
                    <a:schemeClr val="bg1"/>
                  </a:solidFill>
                  <a:latin typeface="Manrope" pitchFamily="2" charset="0"/>
                </a:rPr>
                <a:t>Bolic</a:t>
              </a:r>
              <a:endParaRPr lang="en-US" sz="1400" b="1" dirty="0">
                <a:solidFill>
                  <a:schemeClr val="bg1"/>
                </a:solidFill>
                <a:latin typeface="Manrope" pitchFamily="2" charset="0"/>
              </a:endParaRPr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7698CE18-A395-BA4A-97B3-212C4632DE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23578" t="21868" r="14512" b="43372"/>
            <a:stretch/>
          </p:blipFill>
          <p:spPr>
            <a:xfrm>
              <a:off x="9870335" y="760976"/>
              <a:ext cx="1238391" cy="1239195"/>
            </a:xfrm>
            <a:prstGeom prst="ellipse">
              <a:avLst/>
            </a:prstGeom>
            <a:ln w="12700">
              <a:solidFill>
                <a:schemeClr val="bg1"/>
              </a:solidFill>
            </a:ln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540B89B6-94AD-95F3-C06E-22BB3BAE54D9}"/>
              </a:ext>
            </a:extLst>
          </p:cNvPr>
          <p:cNvSpPr txBox="1"/>
          <p:nvPr/>
        </p:nvSpPr>
        <p:spPr>
          <a:xfrm>
            <a:off x="452449" y="4381307"/>
            <a:ext cx="525126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latin typeface="Manrope ExtraBold" pitchFamily="2" charset="0"/>
              </a:rPr>
              <a:t>3. Specifically, </a:t>
            </a:r>
            <a:r>
              <a:rPr lang="en-US" sz="2400" b="1" dirty="0">
                <a:solidFill>
                  <a:srgbClr val="0000FF"/>
                </a:solidFill>
                <a:latin typeface="Manrope ExtraBold" pitchFamily="2" charset="0"/>
              </a:rPr>
              <a:t>model-based social learning </a:t>
            </a:r>
            <a:r>
              <a:rPr lang="en-US" sz="2400" b="1" dirty="0">
                <a:latin typeface="Manrope ExtraBold" pitchFamily="2" charset="0"/>
              </a:rPr>
              <a:t>may play a crucial role in insulating social learners from environmental volatility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548DA6B-B946-4A19-7180-9D7B1DE7CCB0}"/>
              </a:ext>
            </a:extLst>
          </p:cNvPr>
          <p:cNvSpPr txBox="1"/>
          <p:nvPr/>
        </p:nvSpPr>
        <p:spPr>
          <a:xfrm>
            <a:off x="452449" y="960951"/>
            <a:ext cx="525126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latin typeface="Manrope ExtraBold" pitchFamily="2" charset="0"/>
              </a:rPr>
              <a:t>1. Cultural evolutionary modeling helps show why, and when, we employ each element of our cultural learning arsenal</a:t>
            </a:r>
          </a:p>
        </p:txBody>
      </p:sp>
    </p:spTree>
    <p:extLst>
      <p:ext uri="{BB962C8B-B14F-4D97-AF65-F5344CB8AC3E}">
        <p14:creationId xmlns:p14="http://schemas.microsoft.com/office/powerpoint/2010/main" val="12111267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7F96FE-5568-D4EE-B9F9-C3F43C7946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599" y="548998"/>
            <a:ext cx="5369170" cy="914400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Thank you!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180910-5A91-E4DA-8DD5-57F42BCE39B0}"/>
              </a:ext>
            </a:extLst>
          </p:cNvPr>
          <p:cNvSpPr txBox="1"/>
          <p:nvPr/>
        </p:nvSpPr>
        <p:spPr>
          <a:xfrm>
            <a:off x="548063" y="5907246"/>
            <a:ext cx="4834581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0" b="1" dirty="0" err="1">
                <a:solidFill>
                  <a:schemeClr val="bg1"/>
                </a:solidFill>
                <a:latin typeface="Manrope ExtraBold" pitchFamily="2" charset="0"/>
              </a:rPr>
              <a:t>scholar.harvard.edu</a:t>
            </a:r>
            <a:r>
              <a:rPr lang="en-US" sz="3000" b="1" dirty="0">
                <a:solidFill>
                  <a:schemeClr val="bg1"/>
                </a:solidFill>
                <a:latin typeface="Manrope ExtraBold" pitchFamily="2" charset="0"/>
              </a:rPr>
              <a:t>/</a:t>
            </a:r>
            <a:r>
              <a:rPr lang="en-US" sz="3000" b="1" dirty="0" err="1">
                <a:solidFill>
                  <a:schemeClr val="bg1"/>
                </a:solidFill>
                <a:latin typeface="Manrope ExtraBold" pitchFamily="2" charset="0"/>
              </a:rPr>
              <a:t>xrg</a:t>
            </a:r>
            <a:endParaRPr lang="en-US" sz="3000" b="1" dirty="0">
              <a:solidFill>
                <a:schemeClr val="bg1"/>
              </a:solidFill>
              <a:latin typeface="Manrope ExtraBold" pitchFamily="2" charset="0"/>
            </a:endParaRPr>
          </a:p>
        </p:txBody>
      </p:sp>
      <p:pic>
        <p:nvPicPr>
          <p:cNvPr id="1026" name="Picture 2" descr="Close this dialog&lt;!----&gt;">
            <a:extLst>
              <a:ext uri="{FF2B5EF4-FFF2-40B4-BE49-F238E27FC236}">
                <a16:creationId xmlns:a16="http://schemas.microsoft.com/office/drawing/2014/main" id="{2F225C97-FF08-20A5-0FDF-1B5D6365D5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4675" y="5796705"/>
            <a:ext cx="1812264" cy="557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Funding Opportunities | Office of Naval Research">
            <a:extLst>
              <a:ext uri="{FF2B5EF4-FFF2-40B4-BE49-F238E27FC236}">
                <a16:creationId xmlns:a16="http://schemas.microsoft.com/office/drawing/2014/main" id="{89364BC0-5C69-8C65-2F06-DD729A16CE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4865" y="5654148"/>
            <a:ext cx="1452494" cy="842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8A69B30D-3732-7FF0-D514-B98FFF65D680}"/>
              </a:ext>
            </a:extLst>
          </p:cNvPr>
          <p:cNvGrpSpPr/>
          <p:nvPr/>
        </p:nvGrpSpPr>
        <p:grpSpPr>
          <a:xfrm>
            <a:off x="7669812" y="1191281"/>
            <a:ext cx="1581991" cy="1605462"/>
            <a:chOff x="7669812" y="760976"/>
            <a:chExt cx="1581991" cy="1605462"/>
          </a:xfrm>
        </p:grpSpPr>
        <p:pic>
          <p:nvPicPr>
            <p:cNvPr id="6" name="Picture 5" descr="Mira Becker (Cushman Lab Thesis Student)">
              <a:extLst>
                <a:ext uri="{FF2B5EF4-FFF2-40B4-BE49-F238E27FC236}">
                  <a16:creationId xmlns:a16="http://schemas.microsoft.com/office/drawing/2014/main" id="{13035134-ECC3-6986-B9BE-DCF89A2CD1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6991" t="4661" r="16616" b="28945"/>
            <a:stretch/>
          </p:blipFill>
          <p:spPr>
            <a:xfrm>
              <a:off x="7843857" y="760976"/>
              <a:ext cx="1233900" cy="1246908"/>
            </a:xfrm>
            <a:prstGeom prst="ellipse">
              <a:avLst/>
            </a:prstGeom>
            <a:ln w="12700">
              <a:solidFill>
                <a:schemeClr val="bg1"/>
              </a:solidFill>
            </a:ln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CAC2D05-1B67-9008-DE53-2D24F068424C}"/>
                </a:ext>
              </a:extLst>
            </p:cNvPr>
            <p:cNvSpPr txBox="1"/>
            <p:nvPr/>
          </p:nvSpPr>
          <p:spPr>
            <a:xfrm>
              <a:off x="7669812" y="2089439"/>
              <a:ext cx="1581991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Manrope" pitchFamily="2" charset="0"/>
                </a:rPr>
                <a:t>Mira Becker 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F322F555-B7FF-F6D8-ED82-CFF8B4E7C817}"/>
              </a:ext>
            </a:extLst>
          </p:cNvPr>
          <p:cNvGrpSpPr/>
          <p:nvPr/>
        </p:nvGrpSpPr>
        <p:grpSpPr>
          <a:xfrm>
            <a:off x="7186901" y="3238652"/>
            <a:ext cx="2547812" cy="1618881"/>
            <a:chOff x="7186901" y="2586056"/>
            <a:chExt cx="2547812" cy="1618881"/>
          </a:xfrm>
        </p:grpSpPr>
        <p:pic>
          <p:nvPicPr>
            <p:cNvPr id="12" name="Picture 8" descr="Stream episode HeadCon '13 Part III - Fiery Cushman The Paradox Of  Automatic Planning by Edge Foundation Inc. podcast | Listen online for free  on SoundCloud">
              <a:extLst>
                <a:ext uri="{FF2B5EF4-FFF2-40B4-BE49-F238E27FC236}">
                  <a16:creationId xmlns:a16="http://schemas.microsoft.com/office/drawing/2014/main" id="{51F67D2B-A112-144E-B388-73D3B9FEF34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315" t="2040" r="6114" b="22391"/>
            <a:stretch/>
          </p:blipFill>
          <p:spPr bwMode="auto">
            <a:xfrm>
              <a:off x="7846189" y="2586056"/>
              <a:ext cx="1229237" cy="1229237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84C56DB-A880-A65D-AE88-C5096BCB263A}"/>
                </a:ext>
              </a:extLst>
            </p:cNvPr>
            <p:cNvSpPr txBox="1"/>
            <p:nvPr/>
          </p:nvSpPr>
          <p:spPr>
            <a:xfrm>
              <a:off x="7186901" y="3927938"/>
              <a:ext cx="2547812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Manrope" pitchFamily="2" charset="0"/>
                </a:rPr>
                <a:t>Fiery Cushman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74AE5F7B-45DE-8082-60F8-FBC4DBF21DE7}"/>
              </a:ext>
            </a:extLst>
          </p:cNvPr>
          <p:cNvSpPr txBox="1"/>
          <p:nvPr/>
        </p:nvSpPr>
        <p:spPr>
          <a:xfrm>
            <a:off x="10034865" y="3909852"/>
            <a:ext cx="145249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Manrope" pitchFamily="2" charset="0"/>
              </a:rPr>
              <a:t>All of MPRL!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42820E06-62CB-BB3D-F15C-A1A4348CA78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39892" y="3015871"/>
            <a:ext cx="2185169" cy="218516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99DDE7C-67C7-36BB-9399-168DD45177D1}"/>
              </a:ext>
            </a:extLst>
          </p:cNvPr>
          <p:cNvSpPr txBox="1"/>
          <p:nvPr/>
        </p:nvSpPr>
        <p:spPr>
          <a:xfrm>
            <a:off x="609600" y="2093507"/>
            <a:ext cx="22154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Manrope ExtraBold" pitchFamily="2" charset="0"/>
              </a:rPr>
              <a:t>Paper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DB59CC8-80E5-FD63-7F18-A23A2710BC28}"/>
              </a:ext>
            </a:extLst>
          </p:cNvPr>
          <p:cNvGrpSpPr/>
          <p:nvPr/>
        </p:nvGrpSpPr>
        <p:grpSpPr>
          <a:xfrm>
            <a:off x="3763307" y="2093507"/>
            <a:ext cx="2215462" cy="646331"/>
            <a:chOff x="3763307" y="2153179"/>
            <a:chExt cx="2215462" cy="646331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45B780E-68A0-A3C7-2CE8-815D5C3DD8C0}"/>
                </a:ext>
              </a:extLst>
            </p:cNvPr>
            <p:cNvSpPr txBox="1"/>
            <p:nvPr/>
          </p:nvSpPr>
          <p:spPr>
            <a:xfrm>
              <a:off x="3763307" y="2153179"/>
              <a:ext cx="2215462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3600" b="1" dirty="0">
                  <a:solidFill>
                    <a:schemeClr val="bg1"/>
                  </a:solidFill>
                  <a:latin typeface="Manrope ExtraBold" pitchFamily="2" charset="0"/>
                </a:rPr>
                <a:t>Code</a:t>
              </a:r>
            </a:p>
          </p:txBody>
        </p:sp>
        <p:pic>
          <p:nvPicPr>
            <p:cNvPr id="23" name="Graphic 22">
              <a:extLst>
                <a:ext uri="{FF2B5EF4-FFF2-40B4-BE49-F238E27FC236}">
                  <a16:creationId xmlns:a16="http://schemas.microsoft.com/office/drawing/2014/main" id="{CBF4A517-3ADC-41C2-D39C-7D3FBA30A5D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286154" y="2183149"/>
              <a:ext cx="575656" cy="567771"/>
            </a:xfrm>
            <a:prstGeom prst="rect">
              <a:avLst/>
            </a:prstGeom>
          </p:spPr>
        </p:pic>
      </p:grpSp>
      <p:pic>
        <p:nvPicPr>
          <p:cNvPr id="25" name="Graphic 24">
            <a:extLst>
              <a:ext uri="{FF2B5EF4-FFF2-40B4-BE49-F238E27FC236}">
                <a16:creationId xmlns:a16="http://schemas.microsoft.com/office/drawing/2014/main" id="{BB188166-BE8E-FFB6-665B-29430D3EAC8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910584" y="3015871"/>
            <a:ext cx="2215462" cy="2215462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CC4BF49B-E62C-BE6A-26CD-9AFBBB2FD3CD}"/>
              </a:ext>
            </a:extLst>
          </p:cNvPr>
          <p:cNvGrpSpPr/>
          <p:nvPr/>
        </p:nvGrpSpPr>
        <p:grpSpPr>
          <a:xfrm>
            <a:off x="9970117" y="1191281"/>
            <a:ext cx="1581991" cy="1605462"/>
            <a:chOff x="9700729" y="760976"/>
            <a:chExt cx="1581991" cy="160546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0120BCA-64F0-352B-40AD-F3702C564061}"/>
                </a:ext>
              </a:extLst>
            </p:cNvPr>
            <p:cNvSpPr txBox="1"/>
            <p:nvPr/>
          </p:nvSpPr>
          <p:spPr>
            <a:xfrm>
              <a:off x="9700729" y="2089439"/>
              <a:ext cx="1581991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b="1" dirty="0" err="1">
                  <a:solidFill>
                    <a:schemeClr val="bg1"/>
                  </a:solidFill>
                  <a:latin typeface="Manrope" pitchFamily="2" charset="0"/>
                </a:rPr>
                <a:t>Marija</a:t>
              </a:r>
              <a:r>
                <a:rPr lang="en-US" b="1" dirty="0">
                  <a:solidFill>
                    <a:schemeClr val="bg1"/>
                  </a:solidFill>
                  <a:latin typeface="Manrope" pitchFamily="2" charset="0"/>
                </a:rPr>
                <a:t> </a:t>
              </a:r>
              <a:r>
                <a:rPr lang="en-US" b="1" dirty="0" err="1">
                  <a:solidFill>
                    <a:schemeClr val="bg1"/>
                  </a:solidFill>
                  <a:latin typeface="Manrope" pitchFamily="2" charset="0"/>
                </a:rPr>
                <a:t>Bolic</a:t>
              </a:r>
              <a:endParaRPr lang="en-US" b="1" dirty="0">
                <a:solidFill>
                  <a:schemeClr val="bg1"/>
                </a:solidFill>
                <a:latin typeface="Manrope" pitchFamily="2" charset="0"/>
              </a:endParaRPr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7A82A192-7EAB-77D6-B37E-D2B7E0F7A4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rcRect l="23578" t="21868" r="14512" b="43372"/>
            <a:stretch/>
          </p:blipFill>
          <p:spPr>
            <a:xfrm>
              <a:off x="9870335" y="760976"/>
              <a:ext cx="1242777" cy="1243584"/>
            </a:xfrm>
            <a:prstGeom prst="ellipse">
              <a:avLst/>
            </a:prstGeom>
            <a:ln w="12700">
              <a:solidFill>
                <a:schemeClr val="bg1"/>
              </a:solidFill>
            </a:ln>
          </p:spPr>
        </p:pic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57113C9D-A69F-D56B-3380-1E6CB15BB419}"/>
              </a:ext>
            </a:extLst>
          </p:cNvPr>
          <p:cNvSpPr txBox="1"/>
          <p:nvPr/>
        </p:nvSpPr>
        <p:spPr>
          <a:xfrm>
            <a:off x="7318367" y="696454"/>
            <a:ext cx="2382361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Manrope ExtraBold" pitchFamily="2" charset="0"/>
              </a:rPr>
              <a:t>Collaborators: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B1F2B03-F94B-E037-3FD8-EC050ABC1172}"/>
              </a:ext>
            </a:extLst>
          </p:cNvPr>
          <p:cNvSpPr txBox="1"/>
          <p:nvPr/>
        </p:nvSpPr>
        <p:spPr>
          <a:xfrm>
            <a:off x="7318367" y="5311781"/>
            <a:ext cx="2382361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Manrope ExtraBold" pitchFamily="2" charset="0"/>
              </a:rPr>
              <a:t>Funders:</a:t>
            </a:r>
          </a:p>
        </p:txBody>
      </p:sp>
    </p:spTree>
    <p:extLst>
      <p:ext uri="{BB962C8B-B14F-4D97-AF65-F5344CB8AC3E}">
        <p14:creationId xmlns:p14="http://schemas.microsoft.com/office/powerpoint/2010/main" val="20998676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9C15FE1-77A6-B4EA-98B0-E8ACB2367B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598" y="4459667"/>
            <a:ext cx="5725887" cy="914400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But it’s clear that people use both</a:t>
            </a:r>
          </a:p>
        </p:txBody>
      </p:sp>
      <p:pic>
        <p:nvPicPr>
          <p:cNvPr id="7" name="Picture 6" descr="A person standing on a dock&#10;&#10;Description automatically generated">
            <a:extLst>
              <a:ext uri="{FF2B5EF4-FFF2-40B4-BE49-F238E27FC236}">
                <a16:creationId xmlns:a16="http://schemas.microsoft.com/office/drawing/2014/main" id="{D6A813CD-5101-82BF-BD70-DD9E8A89A9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538"/>
          <a:stretch/>
        </p:blipFill>
        <p:spPr>
          <a:xfrm>
            <a:off x="6426925" y="551499"/>
            <a:ext cx="2506957" cy="2443316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 descr="A person and child painting&#10;&#10;Description automatically generated">
            <a:extLst>
              <a:ext uri="{FF2B5EF4-FFF2-40B4-BE49-F238E27FC236}">
                <a16:creationId xmlns:a16="http://schemas.microsoft.com/office/drawing/2014/main" id="{66A97653-E056-7B8F-C8DB-5C9B6DA4E33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886"/>
          <a:stretch/>
        </p:blipFill>
        <p:spPr>
          <a:xfrm>
            <a:off x="9401138" y="720409"/>
            <a:ext cx="2488383" cy="244144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 descr="A painting of a person in a kitchen&#10;&#10;Description automatically generated">
            <a:extLst>
              <a:ext uri="{FF2B5EF4-FFF2-40B4-BE49-F238E27FC236}">
                <a16:creationId xmlns:a16="http://schemas.microsoft.com/office/drawing/2014/main" id="{D37D09C9-8880-3162-0A7C-0C73C1D38BB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886"/>
          <a:stretch/>
        </p:blipFill>
        <p:spPr>
          <a:xfrm>
            <a:off x="7373175" y="3617765"/>
            <a:ext cx="2488384" cy="244144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4870C80-A8C1-D8DF-C1D3-16977BFB45EC}"/>
              </a:ext>
            </a:extLst>
          </p:cNvPr>
          <p:cNvSpPr txBox="1"/>
          <p:nvPr/>
        </p:nvSpPr>
        <p:spPr>
          <a:xfrm>
            <a:off x="5497033" y="6431101"/>
            <a:ext cx="6266122" cy="32960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  <a:latin typeface="Manrope" pitchFamily="2" charset="0"/>
              </a:rPr>
              <a:t>Henrich &amp; Henrich, 2010 </a:t>
            </a:r>
            <a:r>
              <a:rPr lang="en-US" sz="1400" i="1" dirty="0">
                <a:solidFill>
                  <a:schemeClr val="bg1"/>
                </a:solidFill>
                <a:latin typeface="Manrope" pitchFamily="2" charset="0"/>
              </a:rPr>
              <a:t>Proc Bio Sci</a:t>
            </a:r>
            <a:r>
              <a:rPr lang="en-US" sz="1400" dirty="0">
                <a:solidFill>
                  <a:schemeClr val="bg1"/>
                </a:solidFill>
                <a:latin typeface="Manrope" pitchFamily="2" charset="0"/>
              </a:rPr>
              <a:t>; Images: </a:t>
            </a:r>
            <a:r>
              <a:rPr lang="en-US" sz="1400" dirty="0" err="1">
                <a:solidFill>
                  <a:schemeClr val="bg1"/>
                </a:solidFill>
                <a:latin typeface="Manrope" pitchFamily="2" charset="0"/>
              </a:rPr>
              <a:t>Dall•E</a:t>
            </a:r>
            <a:r>
              <a:rPr lang="en-US" sz="1400" dirty="0">
                <a:solidFill>
                  <a:schemeClr val="bg1"/>
                </a:solidFill>
                <a:latin typeface="Manrope" pitchFamily="2" charset="0"/>
              </a:rPr>
              <a:t> 2</a:t>
            </a:r>
          </a:p>
        </p:txBody>
      </p:sp>
    </p:spTree>
    <p:extLst>
      <p:ext uri="{BB962C8B-B14F-4D97-AF65-F5344CB8AC3E}">
        <p14:creationId xmlns:p14="http://schemas.microsoft.com/office/powerpoint/2010/main" val="17984088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57D59A-7855-5FBC-07B3-9E548AEA9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answer, building on Giuliano &amp; Nunn: the </a:t>
            </a:r>
            <a:r>
              <a:rPr lang="en-US" b="1" dirty="0"/>
              <a:t>environment</a:t>
            </a:r>
            <a:r>
              <a:rPr lang="en-US" dirty="0"/>
              <a:t> determines when to learn from others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8043D6-6E8A-FEE9-EE40-100200CA346E}"/>
              </a:ext>
            </a:extLst>
          </p:cNvPr>
          <p:cNvSpPr txBox="1"/>
          <p:nvPr/>
        </p:nvSpPr>
        <p:spPr>
          <a:xfrm>
            <a:off x="2196935" y="6431101"/>
            <a:ext cx="9566220" cy="32960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/>
            <a:r>
              <a:rPr lang="en-US" sz="1400" dirty="0">
                <a:latin typeface="Manrope" pitchFamily="2" charset="0"/>
              </a:rPr>
              <a:t>see Giuliano &amp; Nunn, 2021 </a:t>
            </a:r>
            <a:r>
              <a:rPr lang="en-US" sz="1400" i="1" dirty="0">
                <a:latin typeface="Manrope" pitchFamily="2" charset="0"/>
              </a:rPr>
              <a:t>Rev Econ Stud, </a:t>
            </a:r>
            <a:r>
              <a:rPr lang="en-US" sz="1400" dirty="0">
                <a:latin typeface="Manrope" pitchFamily="2" charset="0"/>
              </a:rPr>
              <a:t>also Boyd &amp; </a:t>
            </a:r>
            <a:r>
              <a:rPr lang="en-US" sz="1400" dirty="0" err="1">
                <a:latin typeface="Manrope" pitchFamily="2" charset="0"/>
              </a:rPr>
              <a:t>Richerson</a:t>
            </a:r>
            <a:r>
              <a:rPr lang="en-US" sz="1400" dirty="0">
                <a:latin typeface="Manrope" pitchFamily="2" charset="0"/>
              </a:rPr>
              <a:t>, 1980 </a:t>
            </a:r>
            <a:r>
              <a:rPr lang="en-US" sz="1400" i="1" dirty="0">
                <a:latin typeface="Manrope" pitchFamily="2" charset="0"/>
              </a:rPr>
              <a:t>J Econ </a:t>
            </a:r>
            <a:r>
              <a:rPr lang="en-US" sz="1400" i="1" dirty="0" err="1">
                <a:latin typeface="Manrope" pitchFamily="2" charset="0"/>
              </a:rPr>
              <a:t>Behav</a:t>
            </a:r>
            <a:r>
              <a:rPr lang="en-US" sz="1400" i="1" dirty="0">
                <a:latin typeface="Manrope" pitchFamily="2" charset="0"/>
              </a:rPr>
              <a:t> Org</a:t>
            </a:r>
            <a:r>
              <a:rPr lang="en-US" sz="1400" dirty="0">
                <a:latin typeface="Manrope" pitchFamily="2" charset="0"/>
              </a:rPr>
              <a:t>, Rogers,, 1988 </a:t>
            </a:r>
            <a:r>
              <a:rPr lang="en-US" sz="1400" i="1" dirty="0">
                <a:latin typeface="Manrope" pitchFamily="2" charset="0"/>
              </a:rPr>
              <a:t>Amer Anthro</a:t>
            </a:r>
            <a:endParaRPr lang="en-US" sz="1400" dirty="0">
              <a:latin typeface="Manrope" pitchFamily="2" charset="0"/>
            </a:endParaRPr>
          </a:p>
        </p:txBody>
      </p:sp>
      <p:pic>
        <p:nvPicPr>
          <p:cNvPr id="10" name="Picture 9" descr="A diagram of a diagram&#10;&#10;Description automatically generated">
            <a:extLst>
              <a:ext uri="{FF2B5EF4-FFF2-40B4-BE49-F238E27FC236}">
                <a16:creationId xmlns:a16="http://schemas.microsoft.com/office/drawing/2014/main" id="{646AE241-A69E-D0F5-BF39-2BF9BE1E0B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2250600"/>
            <a:ext cx="4704057" cy="2356799"/>
          </a:xfrm>
          <a:prstGeom prst="rect">
            <a:avLst/>
          </a:prstGeom>
        </p:spPr>
      </p:pic>
      <p:pic>
        <p:nvPicPr>
          <p:cNvPr id="11" name="Picture 10" descr="A black line with a white background&#10;&#10;Description automatically generated">
            <a:extLst>
              <a:ext uri="{FF2B5EF4-FFF2-40B4-BE49-F238E27FC236}">
                <a16:creationId xmlns:a16="http://schemas.microsoft.com/office/drawing/2014/main" id="{8CA148A7-C868-697C-FCE2-7B78240FCC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1616650" y="4447080"/>
            <a:ext cx="2232757" cy="52479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5B15F1B-FA07-925F-8E0D-6B996BDD7482}"/>
              </a:ext>
            </a:extLst>
          </p:cNvPr>
          <p:cNvSpPr txBox="1"/>
          <p:nvPr/>
        </p:nvSpPr>
        <p:spPr>
          <a:xfrm>
            <a:off x="1082357" y="4946416"/>
            <a:ext cx="330134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  <a:latin typeface="Manrope" pitchFamily="2" charset="0"/>
              </a:rPr>
              <a:t>World state is re-sampled with some probability (</a:t>
            </a:r>
            <a:r>
              <a:rPr lang="el-GR" sz="1800" dirty="0">
                <a:solidFill>
                  <a:schemeClr val="accent1"/>
                </a:solidFill>
                <a:latin typeface="Manrope SemiBold" pitchFamily="2" charset="0"/>
              </a:rPr>
              <a:t>Δ</a:t>
            </a:r>
            <a:r>
              <a:rPr lang="en-US" sz="1800" b="1" dirty="0">
                <a:solidFill>
                  <a:schemeClr val="accent1"/>
                </a:solidFill>
                <a:latin typeface="Manrope SemiBold" pitchFamily="2" charset="0"/>
              </a:rPr>
              <a:t>)</a:t>
            </a:r>
            <a:endParaRPr lang="en-US" sz="1800" b="1" dirty="0">
              <a:solidFill>
                <a:schemeClr val="accent1"/>
              </a:solidFill>
              <a:latin typeface="Manrope ExtraBold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CD331D1-6460-0C0E-D907-88E09B0DC69B}"/>
              </a:ext>
            </a:extLst>
          </p:cNvPr>
          <p:cNvSpPr txBox="1"/>
          <p:nvPr/>
        </p:nvSpPr>
        <p:spPr>
          <a:xfrm>
            <a:off x="381000" y="1435932"/>
            <a:ext cx="525829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latin typeface="Manrope" pitchFamily="2" charset="0"/>
              </a:rPr>
              <a:t>Model: A volatile environment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476195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57D59A-7855-5FBC-07B3-9E548AEA9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answer, building on Giuliano &amp; Nunn: the </a:t>
            </a:r>
            <a:r>
              <a:rPr lang="en-US" b="1" dirty="0"/>
              <a:t>environment</a:t>
            </a:r>
            <a:r>
              <a:rPr lang="en-US" dirty="0"/>
              <a:t> determines when to learn from others</a:t>
            </a:r>
          </a:p>
        </p:txBody>
      </p:sp>
      <p:pic>
        <p:nvPicPr>
          <p:cNvPr id="10" name="Picture 9" descr="A diagram of a diagram&#10;&#10;Description automatically generated">
            <a:extLst>
              <a:ext uri="{FF2B5EF4-FFF2-40B4-BE49-F238E27FC236}">
                <a16:creationId xmlns:a16="http://schemas.microsoft.com/office/drawing/2014/main" id="{646AE241-A69E-D0F5-BF39-2BF9BE1E0B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2250600"/>
            <a:ext cx="4704057" cy="2356799"/>
          </a:xfrm>
          <a:prstGeom prst="rect">
            <a:avLst/>
          </a:prstGeom>
        </p:spPr>
      </p:pic>
      <p:pic>
        <p:nvPicPr>
          <p:cNvPr id="11" name="Picture 10" descr="A black line with a white background&#10;&#10;Description automatically generated">
            <a:extLst>
              <a:ext uri="{FF2B5EF4-FFF2-40B4-BE49-F238E27FC236}">
                <a16:creationId xmlns:a16="http://schemas.microsoft.com/office/drawing/2014/main" id="{8CA148A7-C868-697C-FCE2-7B78240FCC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1616650" y="4447080"/>
            <a:ext cx="2232757" cy="52479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5B15F1B-FA07-925F-8E0D-6B996BDD7482}"/>
              </a:ext>
            </a:extLst>
          </p:cNvPr>
          <p:cNvSpPr txBox="1"/>
          <p:nvPr/>
        </p:nvSpPr>
        <p:spPr>
          <a:xfrm>
            <a:off x="1082357" y="4946416"/>
            <a:ext cx="330134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  <a:latin typeface="Manrope" pitchFamily="2" charset="0"/>
              </a:rPr>
              <a:t>World state is re-sampled with some probability (</a:t>
            </a:r>
            <a:r>
              <a:rPr lang="el-GR" sz="1800" dirty="0">
                <a:solidFill>
                  <a:schemeClr val="accent1"/>
                </a:solidFill>
                <a:latin typeface="Manrope SemiBold" pitchFamily="2" charset="0"/>
              </a:rPr>
              <a:t>Δ</a:t>
            </a:r>
            <a:r>
              <a:rPr lang="en-US" sz="1800" b="1" dirty="0">
                <a:solidFill>
                  <a:schemeClr val="accent1"/>
                </a:solidFill>
                <a:latin typeface="Manrope SemiBold" pitchFamily="2" charset="0"/>
              </a:rPr>
              <a:t>)</a:t>
            </a:r>
            <a:endParaRPr lang="en-US" sz="1800" b="1" dirty="0">
              <a:solidFill>
                <a:schemeClr val="accent1"/>
              </a:solidFill>
              <a:latin typeface="Manrope ExtraBold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CD331D1-6460-0C0E-D907-88E09B0DC69B}"/>
              </a:ext>
            </a:extLst>
          </p:cNvPr>
          <p:cNvSpPr txBox="1"/>
          <p:nvPr/>
        </p:nvSpPr>
        <p:spPr>
          <a:xfrm>
            <a:off x="381000" y="1435932"/>
            <a:ext cx="525829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latin typeface="Manrope" pitchFamily="2" charset="0"/>
              </a:rPr>
              <a:t>Model: A volatile environment</a:t>
            </a:r>
            <a:endParaRPr lang="en-US" sz="2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EE2EE89-D513-212E-6F93-FAFAC3F93A46}"/>
              </a:ext>
            </a:extLst>
          </p:cNvPr>
          <p:cNvSpPr txBox="1"/>
          <p:nvPr/>
        </p:nvSpPr>
        <p:spPr>
          <a:xfrm>
            <a:off x="6320706" y="1435932"/>
            <a:ext cx="525829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latin typeface="Manrope" pitchFamily="2" charset="0"/>
              </a:rPr>
              <a:t>with</a:t>
            </a:r>
            <a:r>
              <a:rPr lang="en-US" sz="2400" b="1" dirty="0">
                <a:solidFill>
                  <a:schemeClr val="accent5"/>
                </a:solidFill>
                <a:latin typeface="Manrope" pitchFamily="2" charset="0"/>
              </a:rPr>
              <a:t> </a:t>
            </a:r>
            <a:r>
              <a:rPr lang="en-US" sz="2400" b="1" dirty="0">
                <a:solidFill>
                  <a:srgbClr val="00FF00"/>
                </a:solidFill>
                <a:latin typeface="Manrope ExtraBold" pitchFamily="2" charset="0"/>
              </a:rPr>
              <a:t>individual</a:t>
            </a:r>
            <a:r>
              <a:rPr lang="en-US" sz="2400" b="1" dirty="0">
                <a:solidFill>
                  <a:schemeClr val="accent5"/>
                </a:solidFill>
                <a:latin typeface="Manrope" pitchFamily="2" charset="0"/>
              </a:rPr>
              <a:t> </a:t>
            </a:r>
            <a:r>
              <a:rPr lang="en-US" sz="2400" b="1" dirty="0">
                <a:latin typeface="Manrope" pitchFamily="2" charset="0"/>
              </a:rPr>
              <a:t>and</a:t>
            </a:r>
            <a:r>
              <a:rPr lang="en-US" sz="2400" b="1" dirty="0">
                <a:solidFill>
                  <a:schemeClr val="accent5"/>
                </a:solidFill>
                <a:latin typeface="Manrope" pitchFamily="2" charset="0"/>
              </a:rPr>
              <a:t> </a:t>
            </a:r>
            <a:r>
              <a:rPr lang="en-US" sz="2400" b="1" dirty="0">
                <a:solidFill>
                  <a:schemeClr val="accent2"/>
                </a:solidFill>
                <a:latin typeface="Manrope ExtraBold" pitchFamily="2" charset="0"/>
              </a:rPr>
              <a:t>(model-free) social</a:t>
            </a:r>
            <a:r>
              <a:rPr lang="en-US" sz="2400" b="1" dirty="0">
                <a:solidFill>
                  <a:schemeClr val="accent5"/>
                </a:solidFill>
                <a:latin typeface="Manrope" pitchFamily="2" charset="0"/>
              </a:rPr>
              <a:t> </a:t>
            </a:r>
            <a:r>
              <a:rPr lang="en-US" sz="2400" b="1" dirty="0">
                <a:latin typeface="Manrope" pitchFamily="2" charset="0"/>
              </a:rPr>
              <a:t>learners</a:t>
            </a:r>
            <a:endParaRPr lang="en-US" sz="24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51FA8C7-3221-BE9E-2BA9-A2CFF36AF4B0}"/>
              </a:ext>
            </a:extLst>
          </p:cNvPr>
          <p:cNvSpPr txBox="1"/>
          <p:nvPr/>
        </p:nvSpPr>
        <p:spPr>
          <a:xfrm>
            <a:off x="8951586" y="2298751"/>
            <a:ext cx="24131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FF00"/>
                </a:solidFill>
                <a:effectLst/>
                <a:latin typeface="Manrope ExtraBold" pitchFamily="2" charset="0"/>
              </a:rPr>
              <a:t>Individual learners</a:t>
            </a:r>
            <a:r>
              <a:rPr lang="en-US" dirty="0">
                <a:effectLst/>
                <a:latin typeface="Manrope" pitchFamily="2" charset="0"/>
              </a:rPr>
              <a:t> pay a learning cost</a:t>
            </a:r>
            <a:r>
              <a:rPr lang="en-US" b="1" dirty="0">
                <a:solidFill>
                  <a:srgbClr val="00FF00"/>
                </a:solidFill>
                <a:effectLst/>
                <a:latin typeface="Manrope ExtraBold" pitchFamily="2" charset="0"/>
              </a:rPr>
              <a:t> (</a:t>
            </a:r>
            <a:r>
              <a:rPr lang="el-GR" b="1" dirty="0">
                <a:solidFill>
                  <a:srgbClr val="00FF00"/>
                </a:solidFill>
                <a:effectLst/>
                <a:latin typeface="Manrope ExtraBold" pitchFamily="2" charset="0"/>
              </a:rPr>
              <a:t>κ</a:t>
            </a:r>
            <a:r>
              <a:rPr lang="en-US" b="1" dirty="0">
                <a:solidFill>
                  <a:srgbClr val="00FF00"/>
                </a:solidFill>
                <a:effectLst/>
                <a:latin typeface="Manrope ExtraBold" pitchFamily="2" charset="0"/>
              </a:rPr>
              <a:t>) </a:t>
            </a:r>
            <a:r>
              <a:rPr lang="en-US" dirty="0">
                <a:effectLst/>
                <a:latin typeface="Manrope" pitchFamily="2" charset="0"/>
              </a:rPr>
              <a:t>to find the right action</a:t>
            </a:r>
            <a:endParaRPr lang="en-US" dirty="0">
              <a:latin typeface="Manrope" pitchFamily="2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964E4CB-A152-ACBC-1D17-85A794C18EEF}"/>
              </a:ext>
            </a:extLst>
          </p:cNvPr>
          <p:cNvSpPr txBox="1"/>
          <p:nvPr/>
        </p:nvSpPr>
        <p:spPr>
          <a:xfrm>
            <a:off x="8951586" y="4160897"/>
            <a:ext cx="24131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  <a:effectLst/>
                <a:latin typeface="Manrope ExtraBold" pitchFamily="2" charset="0"/>
              </a:rPr>
              <a:t>Social learners</a:t>
            </a:r>
            <a:r>
              <a:rPr lang="en-US" dirty="0">
                <a:effectLst/>
                <a:latin typeface="Manrope" pitchFamily="2" charset="0"/>
              </a:rPr>
              <a:t> pay no cost, but can get it wrong if the environment changes or if they learn the wrong goal</a:t>
            </a:r>
            <a:endParaRPr lang="en-US" b="1" dirty="0">
              <a:solidFill>
                <a:srgbClr val="00FF00"/>
              </a:solidFill>
              <a:latin typeface="Manrope ExtraBold" pitchFamily="2" charset="0"/>
            </a:endParaRP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57BF7EE2-34AD-F55A-DDD4-CD2D023FC732}"/>
              </a:ext>
            </a:extLst>
          </p:cNvPr>
          <p:cNvCxnSpPr/>
          <p:nvPr/>
        </p:nvCxnSpPr>
        <p:spPr>
          <a:xfrm>
            <a:off x="6470599" y="3645018"/>
            <a:ext cx="501284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 descr="A green and red symbol&#10;&#10;Description automatically generated">
            <a:extLst>
              <a:ext uri="{FF2B5EF4-FFF2-40B4-BE49-F238E27FC236}">
                <a16:creationId xmlns:a16="http://schemas.microsoft.com/office/drawing/2014/main" id="{86BC97C8-3B14-A350-8D1D-50E83754953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0617" t="21115"/>
          <a:stretch/>
        </p:blipFill>
        <p:spPr>
          <a:xfrm>
            <a:off x="6470599" y="2390409"/>
            <a:ext cx="1616497" cy="934106"/>
          </a:xfrm>
          <a:prstGeom prst="rect">
            <a:avLst/>
          </a:prstGeom>
        </p:spPr>
      </p:pic>
      <p:pic>
        <p:nvPicPr>
          <p:cNvPr id="37" name="Picture 36" descr="A screenshot of a math game&#10;&#10;Description automatically generated">
            <a:extLst>
              <a:ext uri="{FF2B5EF4-FFF2-40B4-BE49-F238E27FC236}">
                <a16:creationId xmlns:a16="http://schemas.microsoft.com/office/drawing/2014/main" id="{C2AD1310-30E1-64B9-BDF6-ED824D5858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70599" y="3909127"/>
            <a:ext cx="2044009" cy="252892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5D36C82-9FE5-1C5B-1418-D84B76AD0B4C}"/>
              </a:ext>
            </a:extLst>
          </p:cNvPr>
          <p:cNvSpPr txBox="1"/>
          <p:nvPr/>
        </p:nvSpPr>
        <p:spPr>
          <a:xfrm>
            <a:off x="2196935" y="6431101"/>
            <a:ext cx="9566220" cy="32960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/>
            <a:r>
              <a:rPr lang="en-US" sz="1400" dirty="0">
                <a:latin typeface="Manrope" pitchFamily="2" charset="0"/>
              </a:rPr>
              <a:t>see Giuliano &amp; Nunn, 2021 </a:t>
            </a:r>
            <a:r>
              <a:rPr lang="en-US" sz="1400" i="1" dirty="0">
                <a:latin typeface="Manrope" pitchFamily="2" charset="0"/>
              </a:rPr>
              <a:t>Rev Econ Stud, </a:t>
            </a:r>
            <a:r>
              <a:rPr lang="en-US" sz="1400" dirty="0">
                <a:latin typeface="Manrope" pitchFamily="2" charset="0"/>
              </a:rPr>
              <a:t>also Boyd &amp; </a:t>
            </a:r>
            <a:r>
              <a:rPr lang="en-US" sz="1400" dirty="0" err="1">
                <a:latin typeface="Manrope" pitchFamily="2" charset="0"/>
              </a:rPr>
              <a:t>Richerson</a:t>
            </a:r>
            <a:r>
              <a:rPr lang="en-US" sz="1400" dirty="0">
                <a:latin typeface="Manrope" pitchFamily="2" charset="0"/>
              </a:rPr>
              <a:t>, 1980 </a:t>
            </a:r>
            <a:r>
              <a:rPr lang="en-US" sz="1400" i="1" dirty="0">
                <a:latin typeface="Manrope" pitchFamily="2" charset="0"/>
              </a:rPr>
              <a:t>J Econ </a:t>
            </a:r>
            <a:r>
              <a:rPr lang="en-US" sz="1400" i="1" dirty="0" err="1">
                <a:latin typeface="Manrope" pitchFamily="2" charset="0"/>
              </a:rPr>
              <a:t>Behav</a:t>
            </a:r>
            <a:r>
              <a:rPr lang="en-US" sz="1400" i="1" dirty="0">
                <a:latin typeface="Manrope" pitchFamily="2" charset="0"/>
              </a:rPr>
              <a:t> Org</a:t>
            </a:r>
            <a:r>
              <a:rPr lang="en-US" sz="1400" dirty="0">
                <a:latin typeface="Manrope" pitchFamily="2" charset="0"/>
              </a:rPr>
              <a:t>, Rogers,, 1988 </a:t>
            </a:r>
            <a:r>
              <a:rPr lang="en-US" sz="1400" i="1" dirty="0">
                <a:latin typeface="Manrope" pitchFamily="2" charset="0"/>
              </a:rPr>
              <a:t>Amer Anthro</a:t>
            </a:r>
            <a:endParaRPr lang="en-US" sz="1400" dirty="0">
              <a:latin typeface="Manrop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85609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F74FB-2928-911F-C2F4-D065075CE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GN: Analytical and empirical results support the key role of the environment in determining learning strategy</a:t>
            </a:r>
          </a:p>
        </p:txBody>
      </p:sp>
      <p:pic>
        <p:nvPicPr>
          <p:cNvPr id="4" name="Picture 3" descr="A red line between blue dots&#10;&#10;Description automatically generated">
            <a:extLst>
              <a:ext uri="{FF2B5EF4-FFF2-40B4-BE49-F238E27FC236}">
                <a16:creationId xmlns:a16="http://schemas.microsoft.com/office/drawing/2014/main" id="{8829C62E-A917-5FBA-508C-242123CCBD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9566" y="3269167"/>
            <a:ext cx="4641231" cy="305490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5372856-1713-949E-1F3D-32EEA4B6B91E}"/>
              </a:ext>
            </a:extLst>
          </p:cNvPr>
          <p:cNvSpPr txBox="1"/>
          <p:nvPr/>
        </p:nvSpPr>
        <p:spPr>
          <a:xfrm>
            <a:off x="329029" y="2065223"/>
            <a:ext cx="5715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Manrope" pitchFamily="2" charset="0"/>
              </a:rPr>
              <a:t>Equilibrium between </a:t>
            </a:r>
            <a:r>
              <a:rPr lang="en-US" b="1" dirty="0">
                <a:solidFill>
                  <a:schemeClr val="accent2"/>
                </a:solidFill>
                <a:latin typeface="Manrope" pitchFamily="2" charset="0"/>
              </a:rPr>
              <a:t>social</a:t>
            </a:r>
            <a:r>
              <a:rPr lang="en-US" b="1" dirty="0">
                <a:latin typeface="Manrope" pitchFamily="2" charset="0"/>
              </a:rPr>
              <a:t> &amp; </a:t>
            </a:r>
            <a:r>
              <a:rPr lang="en-US" b="1" dirty="0">
                <a:solidFill>
                  <a:srgbClr val="00FF00"/>
                </a:solidFill>
                <a:latin typeface="Manrope" pitchFamily="2" charset="0"/>
              </a:rPr>
              <a:t>individual</a:t>
            </a:r>
            <a:r>
              <a:rPr lang="en-US" b="1" dirty="0">
                <a:latin typeface="Manrope" pitchFamily="2" charset="0"/>
              </a:rPr>
              <a:t> learning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E11F17A-88D6-9CE4-6DAF-54314EF291ED}"/>
              </a:ext>
            </a:extLst>
          </p:cNvPr>
          <p:cNvGrpSpPr/>
          <p:nvPr/>
        </p:nvGrpSpPr>
        <p:grpSpPr>
          <a:xfrm>
            <a:off x="903018" y="3293807"/>
            <a:ext cx="4528988" cy="3031442"/>
            <a:chOff x="676569" y="2796996"/>
            <a:chExt cx="4981887" cy="3334586"/>
          </a:xfrm>
        </p:grpSpPr>
        <p:pic>
          <p:nvPicPr>
            <p:cNvPr id="5" name="Picture 4" descr="A diagram of a function&#10;&#10;Description automatically generated">
              <a:extLst>
                <a:ext uri="{FF2B5EF4-FFF2-40B4-BE49-F238E27FC236}">
                  <a16:creationId xmlns:a16="http://schemas.microsoft.com/office/drawing/2014/main" id="{151D0046-4E35-CD04-9D50-D2D6852917F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6507" b="7068"/>
            <a:stretch/>
          </p:blipFill>
          <p:spPr>
            <a:xfrm>
              <a:off x="959369" y="2796996"/>
              <a:ext cx="4699087" cy="3072976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775203F-4530-C509-323D-F6B79EAAA95E}"/>
                </a:ext>
              </a:extLst>
            </p:cNvPr>
            <p:cNvSpPr txBox="1"/>
            <p:nvPr/>
          </p:nvSpPr>
          <p:spPr>
            <a:xfrm>
              <a:off x="1288473" y="5869972"/>
              <a:ext cx="420856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100" b="1" dirty="0">
                  <a:latin typeface="Manrope" pitchFamily="2" charset="0"/>
                </a:rPr>
                <a:t>Proportion of social learners</a:t>
              </a:r>
              <a:endParaRPr lang="en-US" sz="1100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53AD2B6-CC88-70FD-0ABF-2380A35C8788}"/>
                </a:ext>
              </a:extLst>
            </p:cNvPr>
            <p:cNvSpPr txBox="1"/>
            <p:nvPr/>
          </p:nvSpPr>
          <p:spPr>
            <a:xfrm rot="16200000">
              <a:off x="-107749" y="4120251"/>
              <a:ext cx="1784841" cy="21620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100" b="1" dirty="0">
                  <a:latin typeface="Manrope" pitchFamily="2" charset="0"/>
                </a:rPr>
                <a:t>Long-run payoffs</a:t>
              </a:r>
              <a:endParaRPr lang="en-US" sz="1100" dirty="0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4BDA57F-7BC3-236D-72AE-730A6E3F9F77}"/>
              </a:ext>
            </a:extLst>
          </p:cNvPr>
          <p:cNvSpPr txBox="1"/>
          <p:nvPr/>
        </p:nvSpPr>
        <p:spPr>
          <a:xfrm>
            <a:off x="329029" y="2515810"/>
            <a:ext cx="5715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Manrope" pitchFamily="2" charset="0"/>
              </a:rPr>
              <a:t>Position of the equilibrium depends on volatility (shock probability,</a:t>
            </a:r>
            <a:r>
              <a:rPr lang="en-US" dirty="0">
                <a:latin typeface="Manrope" pitchFamily="2" charset="0"/>
              </a:rPr>
              <a:t> </a:t>
            </a:r>
            <a:r>
              <a:rPr lang="el-GR" dirty="0">
                <a:latin typeface="Manrope" pitchFamily="2" charset="0"/>
              </a:rPr>
              <a:t>Δ</a:t>
            </a:r>
            <a:r>
              <a:rPr lang="en-US" dirty="0">
                <a:latin typeface="Manrope" pitchFamily="2" charset="0"/>
              </a:rPr>
              <a:t>)</a:t>
            </a:r>
            <a:r>
              <a:rPr lang="en-US" b="1" dirty="0">
                <a:latin typeface="Manrope" pitchFamily="2" charset="0"/>
              </a:rPr>
              <a:t> and IL cost </a:t>
            </a:r>
            <a:r>
              <a:rPr lang="en-US" dirty="0">
                <a:latin typeface="Manrope" pitchFamily="2" charset="0"/>
              </a:rPr>
              <a:t>(</a:t>
            </a:r>
            <a:r>
              <a:rPr lang="el-GR" dirty="0">
                <a:effectLst/>
                <a:latin typeface="Manrope" pitchFamily="2" charset="0"/>
              </a:rPr>
              <a:t>κ</a:t>
            </a:r>
            <a:r>
              <a:rPr lang="en-US" dirty="0">
                <a:effectLst/>
                <a:latin typeface="Manrope" pitchFamily="2" charset="0"/>
              </a:rPr>
              <a:t>)</a:t>
            </a:r>
            <a:endParaRPr lang="en-US" dirty="0">
              <a:latin typeface="Manrope" pitchFamily="2" charset="0"/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04807DA-90E3-C508-2BBE-D5BC6875039B}"/>
              </a:ext>
            </a:extLst>
          </p:cNvPr>
          <p:cNvGrpSpPr/>
          <p:nvPr/>
        </p:nvGrpSpPr>
        <p:grpSpPr>
          <a:xfrm>
            <a:off x="329029" y="1520820"/>
            <a:ext cx="5715000" cy="400110"/>
            <a:chOff x="381000" y="1386019"/>
            <a:chExt cx="5715000" cy="400110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8C027A6-AE88-0956-9CB8-6B1B334B3EBC}"/>
                </a:ext>
              </a:extLst>
            </p:cNvPr>
            <p:cNvSpPr txBox="1"/>
            <p:nvPr/>
          </p:nvSpPr>
          <p:spPr>
            <a:xfrm>
              <a:off x="381000" y="1386019"/>
              <a:ext cx="5715000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000" b="1" dirty="0">
                  <a:latin typeface="Manrope ExtraBold" pitchFamily="2" charset="0"/>
                </a:rPr>
                <a:t>Analytical model</a:t>
              </a: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9DCB8939-9ED3-5E70-C03B-A256F258C46E}"/>
                </a:ext>
              </a:extLst>
            </p:cNvPr>
            <p:cNvCxnSpPr>
              <a:cxnSpLocks/>
            </p:cNvCxnSpPr>
            <p:nvPr/>
          </p:nvCxnSpPr>
          <p:spPr>
            <a:xfrm>
              <a:off x="452284" y="1786129"/>
              <a:ext cx="5543567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3B28975-511C-6F30-92D7-4FA926D75CAE}"/>
              </a:ext>
            </a:extLst>
          </p:cNvPr>
          <p:cNvGrpSpPr/>
          <p:nvPr/>
        </p:nvGrpSpPr>
        <p:grpSpPr>
          <a:xfrm>
            <a:off x="6147971" y="1520820"/>
            <a:ext cx="5715000" cy="400110"/>
            <a:chOff x="6486832" y="1386019"/>
            <a:chExt cx="5715000" cy="400110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2AC0BC5-8C06-E55E-8438-9F845A030F58}"/>
                </a:ext>
              </a:extLst>
            </p:cNvPr>
            <p:cNvSpPr txBox="1"/>
            <p:nvPr/>
          </p:nvSpPr>
          <p:spPr>
            <a:xfrm>
              <a:off x="6486832" y="1386019"/>
              <a:ext cx="5715000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000" b="1" dirty="0">
                  <a:latin typeface="Manrope ExtraBold" pitchFamily="2" charset="0"/>
                </a:rPr>
                <a:t>Empirical results</a:t>
              </a:r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4BC9FE43-8450-7B47-8460-66E3FDA23757}"/>
                </a:ext>
              </a:extLst>
            </p:cNvPr>
            <p:cNvCxnSpPr>
              <a:cxnSpLocks/>
            </p:cNvCxnSpPr>
            <p:nvPr/>
          </p:nvCxnSpPr>
          <p:spPr>
            <a:xfrm>
              <a:off x="6558116" y="1786129"/>
              <a:ext cx="5543567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A6FAAA41-2CC1-40A5-A407-48E057FB637E}"/>
              </a:ext>
            </a:extLst>
          </p:cNvPr>
          <p:cNvSpPr txBox="1"/>
          <p:nvPr/>
        </p:nvSpPr>
        <p:spPr>
          <a:xfrm>
            <a:off x="6219255" y="2065223"/>
            <a:ext cx="5715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Manrope" pitchFamily="2" charset="0"/>
              </a:rPr>
              <a:t>People whose ancestral cultures experienced </a:t>
            </a:r>
            <a:r>
              <a:rPr lang="en-US" b="1" dirty="0">
                <a:latin typeface="Manrope ExtraBold" pitchFamily="2" charset="0"/>
              </a:rPr>
              <a:t>less volatility</a:t>
            </a:r>
            <a:r>
              <a:rPr lang="en-US" dirty="0">
                <a:latin typeface="Manrope" pitchFamily="2" charset="0"/>
              </a:rPr>
              <a:t> were more likely to prioritize </a:t>
            </a:r>
            <a:r>
              <a:rPr lang="en-US" b="1" dirty="0">
                <a:latin typeface="Manrope ExtraBold" pitchFamily="2" charset="0"/>
              </a:rPr>
              <a:t>tradition/social learning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8D167AD-B458-1F8B-E20D-229172414F9E}"/>
              </a:ext>
            </a:extLst>
          </p:cNvPr>
          <p:cNvSpPr txBox="1"/>
          <p:nvPr/>
        </p:nvSpPr>
        <p:spPr>
          <a:xfrm>
            <a:off x="5649433" y="6429126"/>
            <a:ext cx="6266122" cy="32960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/>
            <a:r>
              <a:rPr lang="en-US" sz="1400" dirty="0">
                <a:latin typeface="Manrope" pitchFamily="2" charset="0"/>
              </a:rPr>
              <a:t>from Giuliano &amp; Nunn, 2021 </a:t>
            </a:r>
            <a:r>
              <a:rPr lang="en-US" sz="1400" i="1" dirty="0">
                <a:latin typeface="Manrope" pitchFamily="2" charset="0"/>
              </a:rPr>
              <a:t>Rev Econ Stud</a:t>
            </a:r>
            <a:endParaRPr lang="en-US" sz="1400" dirty="0">
              <a:latin typeface="Manrop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83373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D272DE-34EA-40AF-FF1F-E555DAE85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We extend G&amp;N’s agent-based model of environmental shocks to allow for model-based social learning</a:t>
            </a:r>
          </a:p>
        </p:txBody>
      </p:sp>
      <p:pic>
        <p:nvPicPr>
          <p:cNvPr id="12" name="Picture 11" descr="A diagram of a diagram of a fish&#10;&#10;Description automatically generated">
            <a:extLst>
              <a:ext uri="{FF2B5EF4-FFF2-40B4-BE49-F238E27FC236}">
                <a16:creationId xmlns:a16="http://schemas.microsoft.com/office/drawing/2014/main" id="{2B0EC3AC-A3B2-997C-15F0-6A411C6A3D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545" y="1388406"/>
            <a:ext cx="5957455" cy="3590636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982A6545-630B-0CB2-7DC7-DF410ADAC8BA}"/>
              </a:ext>
            </a:extLst>
          </p:cNvPr>
          <p:cNvSpPr txBox="1"/>
          <p:nvPr/>
        </p:nvSpPr>
        <p:spPr>
          <a:xfrm>
            <a:off x="6531429" y="1936064"/>
            <a:ext cx="5045527" cy="33239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400" dirty="0">
                <a:latin typeface="Manrope" pitchFamily="2" charset="0"/>
              </a:rPr>
              <a:t>A population in a </a:t>
            </a:r>
            <a:r>
              <a:rPr lang="en-US" sz="2400" dirty="0">
                <a:solidFill>
                  <a:schemeClr val="accent1"/>
                </a:solidFill>
                <a:latin typeface="Manrope ExtraBold" pitchFamily="2" charset="0"/>
              </a:rPr>
              <a:t>volatile environment…</a:t>
            </a:r>
          </a:p>
          <a:p>
            <a:pPr algn="l"/>
            <a:endParaRPr lang="en-US" sz="2400" dirty="0">
              <a:solidFill>
                <a:schemeClr val="accent5"/>
              </a:solidFill>
              <a:latin typeface="Manrope" pitchFamily="2" charset="0"/>
            </a:endParaRPr>
          </a:p>
          <a:p>
            <a:pPr algn="l"/>
            <a:r>
              <a:rPr lang="en-US" sz="2400" dirty="0">
                <a:latin typeface="Manrope" pitchFamily="2" charset="0"/>
              </a:rPr>
              <a:t>…where </a:t>
            </a:r>
            <a:r>
              <a:rPr lang="en-US" sz="2400" dirty="0">
                <a:solidFill>
                  <a:schemeClr val="accent1"/>
                </a:solidFill>
                <a:latin typeface="Manrope ExtraBold" pitchFamily="2" charset="0"/>
              </a:rPr>
              <a:t>shocks alter the transition structure</a:t>
            </a:r>
            <a:r>
              <a:rPr lang="en-US" sz="2400" dirty="0">
                <a:latin typeface="Manrope" pitchFamily="2" charset="0"/>
              </a:rPr>
              <a:t> between</a:t>
            </a:r>
            <a:r>
              <a:rPr lang="en-US" sz="2400" dirty="0">
                <a:solidFill>
                  <a:schemeClr val="accent5"/>
                </a:solidFill>
                <a:latin typeface="Manrope" pitchFamily="2" charset="0"/>
              </a:rPr>
              <a:t> </a:t>
            </a:r>
            <a:r>
              <a:rPr lang="en-US" sz="2400" dirty="0">
                <a:latin typeface="Manrope" pitchFamily="2" charset="0"/>
              </a:rPr>
              <a:t>actions and observed outcomes… </a:t>
            </a:r>
          </a:p>
          <a:p>
            <a:pPr algn="l"/>
            <a:endParaRPr lang="en-US" sz="2400" dirty="0">
              <a:solidFill>
                <a:schemeClr val="accent5"/>
              </a:solidFill>
              <a:latin typeface="Manrope" pitchFamily="2" charset="0"/>
            </a:endParaRPr>
          </a:p>
          <a:p>
            <a:pPr algn="l"/>
            <a:r>
              <a:rPr lang="en-US" sz="2400" dirty="0">
                <a:latin typeface="Manrope" pitchFamily="2" charset="0"/>
              </a:rPr>
              <a:t>…and where </a:t>
            </a:r>
            <a:r>
              <a:rPr lang="en-US" sz="2400" dirty="0">
                <a:solidFill>
                  <a:schemeClr val="accent1"/>
                </a:solidFill>
                <a:latin typeface="Manrope ExtraBold" pitchFamily="2" charset="0"/>
              </a:rPr>
              <a:t>reward is unobserved</a:t>
            </a:r>
            <a:r>
              <a:rPr lang="en-US" sz="2400" dirty="0">
                <a:latin typeface="Manrope" pitchFamily="2" charset="0"/>
              </a:rPr>
              <a:t> by default</a:t>
            </a:r>
          </a:p>
        </p:txBody>
      </p:sp>
      <p:pic>
        <p:nvPicPr>
          <p:cNvPr id="28" name="Picture 27" descr="A black line with a white background&#10;&#10;Description automatically generated">
            <a:extLst>
              <a:ext uri="{FF2B5EF4-FFF2-40B4-BE49-F238E27FC236}">
                <a16:creationId xmlns:a16="http://schemas.microsoft.com/office/drawing/2014/main" id="{ADAAB01C-2F03-43B0-BCAD-A8BE5F94F3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2000893" y="4955292"/>
            <a:ext cx="2232757" cy="524794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E5780466-8A13-B858-080C-494E3DB62ED7}"/>
              </a:ext>
            </a:extLst>
          </p:cNvPr>
          <p:cNvSpPr txBox="1"/>
          <p:nvPr/>
        </p:nvSpPr>
        <p:spPr>
          <a:xfrm>
            <a:off x="1466600" y="5454628"/>
            <a:ext cx="33013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  <a:latin typeface="Manrope" pitchFamily="2" charset="0"/>
              </a:rPr>
              <a:t>S</a:t>
            </a:r>
            <a:r>
              <a:rPr lang="en-US" sz="1800" b="1" dirty="0">
                <a:solidFill>
                  <a:schemeClr val="accent1"/>
                </a:solidFill>
                <a:latin typeface="Manrope" pitchFamily="2" charset="0"/>
              </a:rPr>
              <a:t>ubject to stochastic </a:t>
            </a:r>
            <a:r>
              <a:rPr lang="en-US" sz="1800" b="1" dirty="0">
                <a:solidFill>
                  <a:schemeClr val="accent1"/>
                </a:solidFill>
                <a:latin typeface="Manrope ExtraBold" pitchFamily="2" charset="0"/>
              </a:rPr>
              <a:t>shocks</a:t>
            </a:r>
            <a:endParaRPr lang="en-US" b="1" dirty="0">
              <a:solidFill>
                <a:schemeClr val="accent1"/>
              </a:solidFill>
              <a:latin typeface="Manrope ExtraBold" pitchFamily="2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F929E5D-4A29-C5CA-A348-41B4A785D924}"/>
              </a:ext>
            </a:extLst>
          </p:cNvPr>
          <p:cNvSpPr txBox="1"/>
          <p:nvPr/>
        </p:nvSpPr>
        <p:spPr>
          <a:xfrm>
            <a:off x="5497033" y="6431101"/>
            <a:ext cx="6266122" cy="32960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/>
            <a:r>
              <a:rPr lang="en-US" sz="1400" dirty="0">
                <a:latin typeface="Manrope" pitchFamily="2" charset="0"/>
              </a:rPr>
              <a:t>see Giuliano &amp; Nunn, 2021 </a:t>
            </a:r>
            <a:r>
              <a:rPr lang="en-US" sz="1400" i="1" dirty="0">
                <a:latin typeface="Manrope" pitchFamily="2" charset="0"/>
              </a:rPr>
              <a:t>Rev Econ Stud</a:t>
            </a:r>
            <a:endParaRPr lang="en-US" sz="1400" dirty="0">
              <a:latin typeface="Manrop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98734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person&#10;&#10;Description automatically generated">
            <a:extLst>
              <a:ext uri="{FF2B5EF4-FFF2-40B4-BE49-F238E27FC236}">
                <a16:creationId xmlns:a16="http://schemas.microsoft.com/office/drawing/2014/main" id="{BC0A74A4-E3E8-F5F4-2485-50E9BFC577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126" y="3453114"/>
            <a:ext cx="2447636" cy="2759364"/>
          </a:xfrm>
          <a:prstGeom prst="rect">
            <a:avLst/>
          </a:prstGeom>
        </p:spPr>
      </p:pic>
      <p:pic>
        <p:nvPicPr>
          <p:cNvPr id="8" name="Picture 7" descr="A drawing of a diagram&#10;&#10;Description automatically generated">
            <a:extLst>
              <a:ext uri="{FF2B5EF4-FFF2-40B4-BE49-F238E27FC236}">
                <a16:creationId xmlns:a16="http://schemas.microsoft.com/office/drawing/2014/main" id="{3583BDB2-913D-A618-1943-7B571D936E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1010" y="3456414"/>
            <a:ext cx="2692400" cy="2159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0C83A5E-4D51-AE36-C7F0-30516D632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this model, we observe how MF, MB, and IL agents compete under different learning conditions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709B4A-60DD-50DA-2A25-78D31D9ACF4C}"/>
              </a:ext>
            </a:extLst>
          </p:cNvPr>
          <p:cNvSpPr txBox="1"/>
          <p:nvPr/>
        </p:nvSpPr>
        <p:spPr>
          <a:xfrm>
            <a:off x="550126" y="1724502"/>
            <a:ext cx="5443284" cy="18466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000" b="1" dirty="0">
                <a:latin typeface="Manrope" pitchFamily="2" charset="0"/>
              </a:rPr>
              <a:t>We introduce</a:t>
            </a:r>
            <a:r>
              <a:rPr lang="en-US" sz="2000" b="1" dirty="0">
                <a:solidFill>
                  <a:schemeClr val="accent5"/>
                </a:solidFill>
                <a:latin typeface="Manrope" pitchFamily="2" charset="0"/>
              </a:rPr>
              <a:t> </a:t>
            </a:r>
            <a:r>
              <a:rPr lang="en-US" sz="2000" b="1" dirty="0">
                <a:solidFill>
                  <a:schemeClr val="accent5"/>
                </a:solidFill>
                <a:latin typeface="Manrope ExtraBold" pitchFamily="2" charset="0"/>
              </a:rPr>
              <a:t>model-based learners</a:t>
            </a:r>
            <a:r>
              <a:rPr lang="en-US" sz="2000" dirty="0">
                <a:latin typeface="Manrope ExtraBold" pitchFamily="2" charset="0"/>
              </a:rPr>
              <a:t>,</a:t>
            </a:r>
            <a:r>
              <a:rPr lang="en-US" sz="2000" b="1" dirty="0">
                <a:latin typeface="Manrope ExtraBold" pitchFamily="2" charset="0"/>
              </a:rPr>
              <a:t> </a:t>
            </a:r>
            <a:r>
              <a:rPr lang="en-US" sz="2000" dirty="0">
                <a:latin typeface="Manrope" pitchFamily="2" charset="0"/>
              </a:rPr>
              <a:t>which pay a cost (</a:t>
            </a:r>
            <a:r>
              <a:rPr lang="el-GR" sz="2000" dirty="0">
                <a:effectLst/>
                <a:latin typeface="Manrope" pitchFamily="2" charset="0"/>
              </a:rPr>
              <a:t>λ</a:t>
            </a:r>
            <a:r>
              <a:rPr lang="en-US" sz="2000" dirty="0">
                <a:effectLst/>
                <a:latin typeface="Manrope" pitchFamily="2" charset="0"/>
              </a:rPr>
              <a:t>) to learn the environment’s structure and infer goals</a:t>
            </a:r>
          </a:p>
          <a:p>
            <a:pPr algn="l"/>
            <a:endParaRPr lang="en-US" sz="2000" b="1" dirty="0">
              <a:latin typeface="Manrope" pitchFamily="2" charset="0"/>
            </a:endParaRPr>
          </a:p>
          <a:p>
            <a:pPr algn="l"/>
            <a:r>
              <a:rPr lang="en-US" sz="2000" dirty="0">
                <a:solidFill>
                  <a:srgbClr val="0000FF"/>
                </a:solidFill>
                <a:latin typeface="Manrope ExtraBold" pitchFamily="2" charset="0"/>
              </a:rPr>
              <a:t>MB</a:t>
            </a:r>
            <a:r>
              <a:rPr lang="en-US" sz="2000" b="1" dirty="0">
                <a:latin typeface="Manrope ExtraBold" pitchFamily="2" charset="0"/>
              </a:rPr>
              <a:t> </a:t>
            </a:r>
            <a:r>
              <a:rPr lang="en-US" sz="2000" dirty="0">
                <a:latin typeface="Manrope" pitchFamily="2" charset="0"/>
              </a:rPr>
              <a:t>are partially immune from environmental shocks, but can copy the wrong goal</a:t>
            </a:r>
          </a:p>
        </p:txBody>
      </p:sp>
    </p:spTree>
    <p:extLst>
      <p:ext uri="{BB962C8B-B14F-4D97-AF65-F5344CB8AC3E}">
        <p14:creationId xmlns:p14="http://schemas.microsoft.com/office/powerpoint/2010/main" val="35030602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Fiery Red">
      <a:dk1>
        <a:srgbClr val="000000"/>
      </a:dk1>
      <a:lt1>
        <a:srgbClr val="FFFFFF"/>
      </a:lt1>
      <a:dk2>
        <a:srgbClr val="8996A0"/>
      </a:dk2>
      <a:lt2>
        <a:srgbClr val="F3F3F1"/>
      </a:lt2>
      <a:accent1>
        <a:srgbClr val="CF2E2E"/>
      </a:accent1>
      <a:accent2>
        <a:srgbClr val="DEA53A"/>
      </a:accent2>
      <a:accent3>
        <a:srgbClr val="ACF54C"/>
      </a:accent3>
      <a:accent4>
        <a:srgbClr val="3ADEC8"/>
      </a:accent4>
      <a:accent5>
        <a:srgbClr val="5641FA"/>
      </a:accent5>
      <a:accent6>
        <a:srgbClr val="BE04BF"/>
      </a:accent6>
      <a:hlink>
        <a:srgbClr val="CF2E2E"/>
      </a:hlink>
      <a:folHlink>
        <a:srgbClr val="CF2E2E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0" rtlCol="0">
        <a:noAutofit/>
      </a:bodyPr>
      <a:lstStyle>
        <a:defPPr algn="l"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0C484E7B-CF89-C84B-A17C-45B49BBCB84E}" vid="{505231C8-DB1B-CE44-8762-BD13D3AE88D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16971977-C40B-1A41-9ACA-9A8494EC0FFF}">
  <we:reference id="wa104380902" version="1.0.0.0" store="en-US" storeType="OMEX"/>
  <we:alternateReferences>
    <we:reference id="WA104380902" version="1.0.0.0" store="WA104380902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15397</TotalTime>
  <Words>1356</Words>
  <Application>Microsoft Macintosh PowerPoint</Application>
  <PresentationFormat>Widescreen</PresentationFormat>
  <Paragraphs>209</Paragraphs>
  <Slides>31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9" baseType="lpstr">
      <vt:lpstr>Arial</vt:lpstr>
      <vt:lpstr>Calibri</vt:lpstr>
      <vt:lpstr>Georgia</vt:lpstr>
      <vt:lpstr>Manrope</vt:lpstr>
      <vt:lpstr>Manrope ExtraBold</vt:lpstr>
      <vt:lpstr>Manrope Medium</vt:lpstr>
      <vt:lpstr>Manrope SemiBold</vt:lpstr>
      <vt:lpstr>Office Theme</vt:lpstr>
      <vt:lpstr>Computational principles of cultural learning</vt:lpstr>
      <vt:lpstr>Cumulative culture relies on a learning mechanism</vt:lpstr>
      <vt:lpstr>Competing theories of cultural learning emphasize low-cost imitation, or flexible but expensive causal models</vt:lpstr>
      <vt:lpstr>But it’s clear that people use both</vt:lpstr>
      <vt:lpstr>One answer, building on Giuliano &amp; Nunn: the environment determines when to learn from others</vt:lpstr>
      <vt:lpstr>One answer, building on Giuliano &amp; Nunn: the environment determines when to learn from others</vt:lpstr>
      <vt:lpstr>GN: Analytical and empirical results support the key role of the environment in determining learning strategy</vt:lpstr>
      <vt:lpstr>We extend G&amp;N’s agent-based model of environmental shocks to allow for model-based social learning</vt:lpstr>
      <vt:lpstr>In this model, we observe how MF, MB, and IL agents compete under different learning conditions</vt:lpstr>
      <vt:lpstr>In this model, we observe how MF, MB, and IL agents compete under different learning conditions</vt:lpstr>
      <vt:lpstr>We employ a Moran process</vt:lpstr>
      <vt:lpstr>Social vs. individual learning</vt:lpstr>
      <vt:lpstr>We replicate Giuliano &amp; Nunn, finding social learners’ proportions and payoffs vary by volatility</vt:lpstr>
      <vt:lpstr>Model-free and model-based social learning</vt:lpstr>
      <vt:lpstr>Under moderate learning conditions, the balance between MF and MB agents depends on volatility</vt:lpstr>
      <vt:lpstr>Volatile environments favor MB social learning more strongly when model-fitting costs are lower</vt:lpstr>
      <vt:lpstr>Volatile environments favor MB social learning more strongly when model-fitting costs are lower</vt:lpstr>
      <vt:lpstr>Volatile environments favor MB social learning more strongly when model-fitting costs are lower</vt:lpstr>
      <vt:lpstr>Model-based learning partially immunizes social learners against environmental shock</vt:lpstr>
      <vt:lpstr>Taking a step back…</vt:lpstr>
      <vt:lpstr>Distinct learning regimes emerge when examining the entire range of learning costs</vt:lpstr>
      <vt:lpstr>Domination by individual learners occurs when it is trivially cheap to be an individual learner</vt:lpstr>
      <vt:lpstr>High individual and trivially cheap model-based costs lead to ~absorption by model-based learners</vt:lpstr>
      <vt:lpstr>When model-based learning is more expensive than individual learning, we see GN dynamics</vt:lpstr>
      <vt:lpstr>Our model describes a moderate regime where all types coexist, subject to environmental pressure</vt:lpstr>
      <vt:lpstr>We also show that under extreme learning costs, model-free learning is the least bad option</vt:lpstr>
      <vt:lpstr>Key takeaways</vt:lpstr>
      <vt:lpstr>Key takeaways</vt:lpstr>
      <vt:lpstr>Key takeaways</vt:lpstr>
      <vt:lpstr>Key takeaways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Computational principles of cultural learning</dc:title>
  <dc:creator>Roberts-Gaal, Xavier</dc:creator>
  <cp:lastModifiedBy>Roberts-Gaal, Xavier</cp:lastModifiedBy>
  <cp:revision>168</cp:revision>
  <dcterms:created xsi:type="dcterms:W3CDTF">2023-07-10T14:32:00Z</dcterms:created>
  <dcterms:modified xsi:type="dcterms:W3CDTF">2023-08-01T17:47:50Z</dcterms:modified>
</cp:coreProperties>
</file>